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52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86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64.xml" ContentType="application/vnd.openxmlformats-officedocument.presentationml.tags+xml"/>
  <Override PartName="/ppt/tags/tag82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53.xml" ContentType="application/vnd.openxmlformats-officedocument.presentationml.tags+xml"/>
  <Override PartName="/ppt/tags/tag71.xml" ContentType="application/vnd.openxmlformats-officedocument.presentationml.tags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60.xml" ContentType="application/vnd.openxmlformats-officedocument.presentationml.tag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ags/tag3.xml" ContentType="application/vnd.openxmlformats-officedocument.presentationml.tags+xml"/>
  <Default Extension="jpeg" ContentType="image/jpeg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tags/tag11.xml" ContentType="application/vnd.openxmlformats-officedocument.presentationml.tag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8" r:id="rId30"/>
    <p:sldId id="289" r:id="rId31"/>
    <p:sldId id="291" r:id="rId32"/>
    <p:sldId id="292" r:id="rId33"/>
    <p:sldId id="293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40" r:id="rId70"/>
    <p:sldId id="341" r:id="rId71"/>
    <p:sldId id="342" r:id="rId72"/>
    <p:sldId id="343" r:id="rId73"/>
    <p:sldId id="361" r:id="rId74"/>
    <p:sldId id="362" r:id="rId75"/>
    <p:sldId id="363" r:id="rId76"/>
    <p:sldId id="365" r:id="rId77"/>
    <p:sldId id="366" r:id="rId78"/>
    <p:sldId id="367" r:id="rId79"/>
    <p:sldId id="368" r:id="rId80"/>
    <p:sldId id="309" r:id="rId81"/>
    <p:sldId id="310" r:id="rId82"/>
    <p:sldId id="311" r:id="rId83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7DA29-C1B9-4118-95CE-32B0DFEDA79E}" type="datetimeFigureOut">
              <a:rPr lang="en-US" smtClean="0"/>
              <a:t>1/13/2014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28DE5-3BB8-443B-A20B-2B92B30B65B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AE86B43-5C61-5541-85CD-0371F2A8857F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2641080-1928-E947-999C-374F6B9C56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8081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43B8B77-64EB-2E40-84B7-F6C71BB78527}" type="slidenum">
              <a:rPr lang="en-US" sz="1200"/>
              <a:pPr/>
              <a:t>45</a:t>
            </a:fld>
            <a:endParaRPr lang="en-US" sz="120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D78A013-BD3C-524C-8F69-6EBC0ABA7145}" type="slidenum">
              <a:rPr lang="en-US" sz="1200"/>
              <a:pPr/>
              <a:t>64</a:t>
            </a:fld>
            <a:endParaRPr lang="en-US" sz="1200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800B29A-C4A8-A942-A043-B9E485ABEED8}" type="slidenum">
              <a:rPr lang="en-US" sz="1200"/>
              <a:pPr/>
              <a:t>65</a:t>
            </a:fld>
            <a:endParaRPr lang="en-US" sz="1200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65A0A1D-0793-EB41-B2E0-0312EA6A6041}" type="slidenum">
              <a:rPr lang="en-US" sz="1200"/>
              <a:pPr/>
              <a:t>66</a:t>
            </a:fld>
            <a:endParaRPr lang="en-US" sz="1200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A98B6-6686-BA4A-B758-FD349205E94C}" type="slidenum">
              <a:rPr lang="en-US">
                <a:solidFill>
                  <a:prstClr val="black"/>
                </a:solidFill>
              </a:rPr>
              <a:pPr>
                <a:defRPr/>
              </a:pPr>
              <a:t>77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4214C1-4B89-E94A-A8AA-E894642D5E79}" type="slidenum">
              <a:rPr lang="en-US">
                <a:solidFill>
                  <a:prstClr val="black"/>
                </a:solidFill>
              </a:rPr>
              <a:pPr>
                <a:defRPr/>
              </a:pPr>
              <a:t>79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9665E-99F4-DB45-875A-5E67CC35956A}" type="slidenum">
              <a:rPr lang="en-US">
                <a:solidFill>
                  <a:prstClr val="black"/>
                </a:solidFill>
              </a:rPr>
              <a:pPr>
                <a:defRPr/>
              </a:pPr>
              <a:t>80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Circle = setosa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1868A1-6951-434E-A99F-97B02C5C3D6B}" type="slidenum">
              <a:rPr lang="en-US">
                <a:solidFill>
                  <a:prstClr val="black"/>
                </a:solidFill>
              </a:rPr>
              <a:pPr>
                <a:defRPr/>
              </a:pPr>
              <a:t>81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55635A4-DC78-F746-9838-842037C165ED}" type="slidenum">
              <a:rPr lang="en-US" sz="1200"/>
              <a:pPr/>
              <a:t>46</a:t>
            </a:fld>
            <a:endParaRPr lang="en-US" sz="1200" dirty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1B63E29-DE8F-DB49-9383-63CB2E0886CF}" type="slidenum">
              <a:rPr lang="en-US" sz="1200"/>
              <a:pPr/>
              <a:t>48</a:t>
            </a:fld>
            <a:endParaRPr lang="en-US" sz="120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9BBEC96-7BEE-294F-B8BB-986F240DA65C}" type="slidenum">
              <a:rPr lang="en-US" sz="1200"/>
              <a:pPr/>
              <a:t>49</a:t>
            </a:fld>
            <a:endParaRPr lang="en-US" sz="1200" dirty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CAE56EA-672C-5944-93AD-89F86C67C247}" type="slidenum">
              <a:rPr lang="en-US" sz="1200"/>
              <a:pPr/>
              <a:t>51</a:t>
            </a:fld>
            <a:endParaRPr lang="en-US" sz="1200" dirty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86735D6-9C1D-F648-BA41-57691B945106}" type="slidenum">
              <a:rPr lang="en-US" sz="1200"/>
              <a:pPr/>
              <a:t>56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21EC333-085F-1E40-8482-D378209A4BB6}" type="slidenum">
              <a:rPr lang="en-US" sz="1200"/>
              <a:pPr/>
              <a:t>61</a:t>
            </a:fld>
            <a:endParaRPr lang="en-US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97A6D76-61FA-044A-A223-A4C7C212929D}" type="slidenum">
              <a:rPr lang="en-US" sz="1200"/>
              <a:pPr/>
              <a:t>62</a:t>
            </a:fld>
            <a:endParaRPr lang="en-US" sz="1200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25D4BC5-0890-294F-B0B9-3C1CB1C642A7}" type="slidenum">
              <a:rPr lang="en-US" sz="1200"/>
              <a:pPr/>
              <a:t>63</a:t>
            </a:fld>
            <a:endParaRPr lang="en-US" sz="1200" dirty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91" y="4415356"/>
            <a:ext cx="5609221" cy="418251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855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969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6575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0CC7B-6DA3-6242-8E46-AD414D139C0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6369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C8666-EB76-2D41-B5B9-1614CB9CCC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621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776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171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375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814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834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589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933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60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7909B-4B27-6143-B06C-DBB361E32733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D5567-344A-D548-A3EF-EE504039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826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9.xml"/><Relationship Id="rId7" Type="http://schemas.openxmlformats.org/officeDocument/2006/relationships/image" Target="../media/image30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tags" Target="../tags/tag35.xml"/><Relationship Id="rId7" Type="http://schemas.openxmlformats.org/officeDocument/2006/relationships/image" Target="../media/image3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40.xml"/><Relationship Id="rId7" Type="http://schemas.openxmlformats.org/officeDocument/2006/relationships/image" Target="../media/image4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tags" Target="../tags/tag41.xm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4.xml"/><Relationship Id="rId7" Type="http://schemas.openxmlformats.org/officeDocument/2006/relationships/image" Target="../media/image5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46.xml"/><Relationship Id="rId10" Type="http://schemas.openxmlformats.org/officeDocument/2006/relationships/image" Target="../media/image53.png"/><Relationship Id="rId4" Type="http://schemas.openxmlformats.org/officeDocument/2006/relationships/tags" Target="../tags/tag45.xml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49.xml"/><Relationship Id="rId16" Type="http://schemas.openxmlformats.org/officeDocument/2006/relationships/image" Target="../media/image63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58.png"/><Relationship Id="rId5" Type="http://schemas.openxmlformats.org/officeDocument/2006/relationships/tags" Target="../tags/tag52.xml"/><Relationship Id="rId15" Type="http://schemas.openxmlformats.org/officeDocument/2006/relationships/image" Target="../media/image62.png"/><Relationship Id="rId10" Type="http://schemas.openxmlformats.org/officeDocument/2006/relationships/image" Target="../media/image57.jpeg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58.xml"/><Relationship Id="rId7" Type="http://schemas.openxmlformats.org/officeDocument/2006/relationships/image" Target="../media/image6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0.png"/><Relationship Id="rId5" Type="http://schemas.openxmlformats.org/officeDocument/2006/relationships/tags" Target="../tags/tag60.xml"/><Relationship Id="rId10" Type="http://schemas.openxmlformats.org/officeDocument/2006/relationships/image" Target="../media/image69.png"/><Relationship Id="rId4" Type="http://schemas.openxmlformats.org/officeDocument/2006/relationships/tags" Target="../tags/tag59.xml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63.xml"/><Relationship Id="rId7" Type="http://schemas.openxmlformats.org/officeDocument/2006/relationships/image" Target="../media/image7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5.png"/><Relationship Id="rId4" Type="http://schemas.openxmlformats.org/officeDocument/2006/relationships/tags" Target="../tags/tag64.xml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80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85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87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84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78.xml"/><Relationship Id="rId7" Type="http://schemas.openxmlformats.org/officeDocument/2006/relationships/image" Target="../media/image89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88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2.png"/><Relationship Id="rId4" Type="http://schemas.openxmlformats.org/officeDocument/2006/relationships/tags" Target="../tags/tag79.xml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82.xml"/><Relationship Id="rId7" Type="http://schemas.openxmlformats.org/officeDocument/2006/relationships/image" Target="../media/image9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9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7.png"/><Relationship Id="rId4" Type="http://schemas.openxmlformats.org/officeDocument/2006/relationships/tags" Target="../tags/tag83.xml"/><Relationship Id="rId9" Type="http://schemas.openxmlformats.org/officeDocument/2006/relationships/image" Target="../media/image9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9.xml"/><Relationship Id="rId10" Type="http://schemas.openxmlformats.org/officeDocument/2006/relationships/image" Target="../media/image9.png"/><Relationship Id="rId4" Type="http://schemas.openxmlformats.org/officeDocument/2006/relationships/tags" Target="../tags/tag8.xm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100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5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104.png"/><Relationship Id="rId5" Type="http://schemas.openxmlformats.org/officeDocument/2006/relationships/tags" Target="../tags/tag91.xml"/><Relationship Id="rId10" Type="http://schemas.openxmlformats.org/officeDocument/2006/relationships/image" Target="../media/image103.png"/><Relationship Id="rId4" Type="http://schemas.openxmlformats.org/officeDocument/2006/relationships/tags" Target="../tags/tag90.xml"/><Relationship Id="rId9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4.xml"/><Relationship Id="rId7" Type="http://schemas.openxmlformats.org/officeDocument/2006/relationships/image" Target="../media/image14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15.xml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4.png"/><Relationship Id="rId4" Type="http://schemas.openxmlformats.org/officeDocument/2006/relationships/oleObject" Target="../embeddings/oleObject2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://projects.flowingdata.com/walmart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8.xml"/><Relationship Id="rId7" Type="http://schemas.openxmlformats.org/officeDocument/2006/relationships/image" Target="../media/image1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7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tags" Target="../tags/tag19.xml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38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Statistics 101 &amp;</a:t>
            </a:r>
            <a:br>
              <a:rPr lang="en-US" dirty="0" smtClean="0"/>
            </a:br>
            <a:r>
              <a:rPr lang="en-US" dirty="0" smtClean="0"/>
              <a:t>Exploratory Data Analysis (EDA)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512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" y="260350"/>
            <a:ext cx="7343775" cy="647700"/>
          </a:xfrm>
        </p:spPr>
        <p:txBody>
          <a:bodyPr/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Bayesian Statistics </a:t>
            </a:r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Times New Roman" charset="0"/>
              </a:rPr>
              <a:t>−</a:t>
            </a:r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general philosophy </a:t>
            </a: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466725" y="955675"/>
            <a:ext cx="835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In Bayesian statistics, use subjective probability for hypotheses:</a:t>
            </a:r>
          </a:p>
        </p:txBody>
      </p:sp>
      <p:pic>
        <p:nvPicPr>
          <p:cNvPr id="28679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670175"/>
            <a:ext cx="418941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12"/>
          <p:cNvSpPr txBox="1">
            <a:spLocks noChangeArrowheads="1"/>
          </p:cNvSpPr>
          <p:nvPr/>
        </p:nvSpPr>
        <p:spPr bwMode="auto">
          <a:xfrm>
            <a:off x="468313" y="3500438"/>
            <a:ext cx="33543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posterior probability, i.e.,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after seeing the data</a:t>
            </a:r>
          </a:p>
        </p:txBody>
      </p:sp>
      <p:sp>
        <p:nvSpPr>
          <p:cNvPr id="28681" name="Line 14"/>
          <p:cNvSpPr>
            <a:spLocks noChangeShapeType="1"/>
          </p:cNvSpPr>
          <p:nvPr/>
        </p:nvSpPr>
        <p:spPr bwMode="auto">
          <a:xfrm flipH="1">
            <a:off x="5508625" y="2132013"/>
            <a:ext cx="287338" cy="28733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82" name="Text Box 15"/>
          <p:cNvSpPr txBox="1">
            <a:spLocks noChangeArrowheads="1"/>
          </p:cNvSpPr>
          <p:nvPr/>
        </p:nvSpPr>
        <p:spPr bwMode="auto">
          <a:xfrm>
            <a:off x="5902325" y="1844675"/>
            <a:ext cx="2846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prior probability, i.e.,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before seeing the data</a:t>
            </a:r>
          </a:p>
        </p:txBody>
      </p:sp>
      <p:sp>
        <p:nvSpPr>
          <p:cNvPr id="28683" name="Line 16"/>
          <p:cNvSpPr>
            <a:spLocks noChangeShapeType="1"/>
          </p:cNvSpPr>
          <p:nvPr/>
        </p:nvSpPr>
        <p:spPr bwMode="auto">
          <a:xfrm flipV="1">
            <a:off x="1835150" y="3284538"/>
            <a:ext cx="215900" cy="28733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84" name="Text Box 17"/>
          <p:cNvSpPr txBox="1">
            <a:spLocks noChangeArrowheads="1"/>
          </p:cNvSpPr>
          <p:nvPr/>
        </p:nvSpPr>
        <p:spPr bwMode="auto">
          <a:xfrm>
            <a:off x="460375" y="1598613"/>
            <a:ext cx="41830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probability of the data assuming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hypothesis </a:t>
            </a:r>
            <a:r>
              <a:rPr lang="en-US" i="1" smtClean="0">
                <a:solidFill>
                  <a:srgbClr val="000000"/>
                </a:solidFill>
              </a:rPr>
              <a:t>H </a:t>
            </a:r>
            <a:r>
              <a:rPr lang="en-US" smtClean="0">
                <a:solidFill>
                  <a:srgbClr val="000000"/>
                </a:solidFill>
              </a:rPr>
              <a:t>(the likelihood)</a:t>
            </a:r>
          </a:p>
        </p:txBody>
      </p:sp>
      <p:sp>
        <p:nvSpPr>
          <p:cNvPr id="28685" name="Text Box 18"/>
          <p:cNvSpPr txBox="1">
            <a:spLocks noChangeArrowheads="1"/>
          </p:cNvSpPr>
          <p:nvPr/>
        </p:nvSpPr>
        <p:spPr bwMode="auto">
          <a:xfrm>
            <a:off x="5003800" y="3543300"/>
            <a:ext cx="3641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normalization involves sum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over all possible hypotheses</a:t>
            </a:r>
          </a:p>
        </p:txBody>
      </p:sp>
      <p:sp>
        <p:nvSpPr>
          <p:cNvPr id="28686" name="Line 19"/>
          <p:cNvSpPr>
            <a:spLocks noChangeShapeType="1"/>
          </p:cNvSpPr>
          <p:nvPr/>
        </p:nvSpPr>
        <p:spPr bwMode="auto">
          <a:xfrm flipH="1" flipV="1">
            <a:off x="4787900" y="3500438"/>
            <a:ext cx="144463" cy="28733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87" name="Line 20"/>
          <p:cNvSpPr>
            <a:spLocks noChangeShapeType="1"/>
          </p:cNvSpPr>
          <p:nvPr/>
        </p:nvSpPr>
        <p:spPr bwMode="auto">
          <a:xfrm>
            <a:off x="4210050" y="2276475"/>
            <a:ext cx="217488" cy="2159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88" name="Text Box 21"/>
          <p:cNvSpPr txBox="1">
            <a:spLocks noChangeArrowheads="1"/>
          </p:cNvSpPr>
          <p:nvPr/>
        </p:nvSpPr>
        <p:spPr bwMode="auto">
          <a:xfrm>
            <a:off x="468313" y="4581525"/>
            <a:ext cx="7539037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Bayes’ theorem has an “if-then” character:  </a:t>
            </a:r>
            <a:r>
              <a:rPr lang="en-US" smtClean="0">
                <a:solidFill>
                  <a:srgbClr val="CC3300"/>
                </a:solidFill>
              </a:rPr>
              <a:t>If </a:t>
            </a:r>
            <a:r>
              <a:rPr lang="en-US" smtClean="0">
                <a:solidFill>
                  <a:srgbClr val="0000FF"/>
                </a:solidFill>
              </a:rPr>
              <a:t>your prior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probabilities were </a:t>
            </a:r>
            <a:r>
              <a:rPr lang="en-US" i="1" smtClean="0">
                <a:solidFill>
                  <a:srgbClr val="0000FF"/>
                </a:solidFill>
                <a:latin typeface="Symbol" charset="0"/>
              </a:rPr>
              <a:t>p</a:t>
            </a:r>
            <a:r>
              <a:rPr lang="en-US" smtClean="0">
                <a:solidFill>
                  <a:srgbClr val="0000FF"/>
                </a:solidFill>
              </a:rPr>
              <a:t> (</a:t>
            </a:r>
            <a:r>
              <a:rPr lang="en-US" i="1" smtClean="0">
                <a:solidFill>
                  <a:srgbClr val="0000FF"/>
                </a:solidFill>
              </a:rPr>
              <a:t>H</a:t>
            </a:r>
            <a:r>
              <a:rPr lang="en-US" smtClean="0">
                <a:solidFill>
                  <a:srgbClr val="0000FF"/>
                </a:solidFill>
              </a:rPr>
              <a:t>), </a:t>
            </a:r>
            <a:r>
              <a:rPr lang="en-US" smtClean="0">
                <a:solidFill>
                  <a:srgbClr val="CC3300"/>
                </a:solidFill>
              </a:rPr>
              <a:t>then</a:t>
            </a:r>
            <a:r>
              <a:rPr lang="en-US" smtClean="0">
                <a:solidFill>
                  <a:srgbClr val="0000FF"/>
                </a:solidFill>
              </a:rPr>
              <a:t> it says how these probabilities</a:t>
            </a:r>
          </a:p>
          <a:p>
            <a:pPr eaLnBrk="0" fontAlgn="base" hangingPunct="0">
              <a:spcBef>
                <a:spcPct val="0"/>
              </a:spcBef>
              <a:spcAft>
                <a:spcPct val="20000"/>
              </a:spcAft>
            </a:pPr>
            <a:r>
              <a:rPr lang="en-US" smtClean="0">
                <a:solidFill>
                  <a:srgbClr val="0000FF"/>
                </a:solidFill>
              </a:rPr>
              <a:t>should change in the light of the data.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	</a:t>
            </a:r>
            <a:r>
              <a:rPr lang="en-US" smtClean="0">
                <a:solidFill>
                  <a:srgbClr val="000000"/>
                </a:solidFill>
              </a:rPr>
              <a:t>No general prescription for priors (subjective!)</a:t>
            </a:r>
          </a:p>
        </p:txBody>
      </p:sp>
    </p:spTree>
    <p:extLst>
      <p:ext uri="{BB962C8B-B14F-4D97-AF65-F5344CB8AC3E}">
        <p14:creationId xmlns:p14="http://schemas.microsoft.com/office/powerpoint/2010/main" xmlns="" val="35859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2263" y="406400"/>
            <a:ext cx="8713787" cy="50165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Random variables and probability density functions</a:t>
            </a:r>
          </a:p>
        </p:txBody>
      </p:sp>
      <p:sp>
        <p:nvSpPr>
          <p:cNvPr id="29702" name="Text Box 3"/>
          <p:cNvSpPr txBox="1">
            <a:spLocks noChangeArrowheads="1"/>
          </p:cNvSpPr>
          <p:nvPr/>
        </p:nvSpPr>
        <p:spPr bwMode="auto">
          <a:xfrm>
            <a:off x="395288" y="955675"/>
            <a:ext cx="82804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A random variable is a numerical characteristic assigned to an element of the sample space; can be discrete or continuous.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Suppose outcome of experiment is continuous value </a:t>
            </a:r>
            <a:r>
              <a:rPr lang="en-US" i="1" smtClean="0">
                <a:solidFill>
                  <a:srgbClr val="0000FF"/>
                </a:solidFill>
              </a:rPr>
              <a:t>x</a:t>
            </a:r>
            <a:r>
              <a:rPr lang="en-US" smtClean="0">
                <a:solidFill>
                  <a:srgbClr val="0000FF"/>
                </a:solidFill>
              </a:rPr>
              <a:t> </a:t>
            </a:r>
          </a:p>
        </p:txBody>
      </p:sp>
      <p:pic>
        <p:nvPicPr>
          <p:cNvPr id="2970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92375"/>
            <a:ext cx="495300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417513" y="2914650"/>
            <a:ext cx="5378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→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</a:t>
            </a:r>
            <a:r>
              <a:rPr lang="en-US" i="1" smtClean="0">
                <a:solidFill>
                  <a:srgbClr val="000000"/>
                </a:solidFill>
                <a:ea typeface="Times New Roman" charset="0"/>
                <a:cs typeface="Times New Roman" charset="0"/>
              </a:rPr>
              <a:t>f(x)</a:t>
            </a: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 = probability density function (pdf)</a:t>
            </a:r>
          </a:p>
        </p:txBody>
      </p:sp>
      <p:pic>
        <p:nvPicPr>
          <p:cNvPr id="29705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0488" y="3570288"/>
            <a:ext cx="2347912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Text Box 7"/>
          <p:cNvSpPr txBox="1">
            <a:spLocks noChangeArrowheads="1"/>
          </p:cNvSpPr>
          <p:nvPr/>
        </p:nvSpPr>
        <p:spPr bwMode="auto">
          <a:xfrm>
            <a:off x="592138" y="4365625"/>
            <a:ext cx="6891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Or for discrete outcome </a:t>
            </a:r>
            <a:r>
              <a:rPr lang="en-US" i="1" smtClean="0">
                <a:solidFill>
                  <a:srgbClr val="0000FF"/>
                </a:solidFill>
              </a:rPr>
              <a:t>x</a:t>
            </a:r>
            <a:r>
              <a:rPr lang="en-US" i="1" baseline="-25000" smtClean="0">
                <a:solidFill>
                  <a:srgbClr val="0000FF"/>
                </a:solidFill>
              </a:rPr>
              <a:t>i</a:t>
            </a:r>
            <a:r>
              <a:rPr lang="en-US" smtClean="0">
                <a:solidFill>
                  <a:srgbClr val="0000FF"/>
                </a:solidFill>
              </a:rPr>
              <a:t> with e.g. </a:t>
            </a:r>
            <a:r>
              <a:rPr lang="en-US" i="1" smtClean="0">
                <a:solidFill>
                  <a:srgbClr val="0000FF"/>
                </a:solidFill>
              </a:rPr>
              <a:t>i</a:t>
            </a:r>
            <a:r>
              <a:rPr lang="en-US" smtClean="0">
                <a:solidFill>
                  <a:srgbClr val="0000FF"/>
                </a:solidFill>
              </a:rPr>
              <a:t> = 1, 2, ... we have</a:t>
            </a:r>
          </a:p>
        </p:txBody>
      </p:sp>
      <p:pic>
        <p:nvPicPr>
          <p:cNvPr id="29707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1088" y="5084763"/>
            <a:ext cx="15144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4100" y="5688013"/>
            <a:ext cx="1862138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9" name="Text Box 10"/>
          <p:cNvSpPr txBox="1">
            <a:spLocks noChangeArrowheads="1"/>
          </p:cNvSpPr>
          <p:nvPr/>
        </p:nvSpPr>
        <p:spPr bwMode="auto">
          <a:xfrm>
            <a:off x="4565650" y="3594100"/>
            <a:ext cx="281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smtClean="0">
                <a:solidFill>
                  <a:srgbClr val="000000"/>
                </a:solidFill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 must be somewhere</a:t>
            </a:r>
          </a:p>
        </p:txBody>
      </p:sp>
      <p:sp>
        <p:nvSpPr>
          <p:cNvPr id="29710" name="Text Box 11"/>
          <p:cNvSpPr txBox="1">
            <a:spLocks noChangeArrowheads="1"/>
          </p:cNvSpPr>
          <p:nvPr/>
        </p:nvSpPr>
        <p:spPr bwMode="auto">
          <a:xfrm>
            <a:off x="3617913" y="5013325"/>
            <a:ext cx="3295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probability mass function</a:t>
            </a:r>
          </a:p>
        </p:txBody>
      </p:sp>
      <p:sp>
        <p:nvSpPr>
          <p:cNvPr id="29711" name="Text Box 12"/>
          <p:cNvSpPr txBox="1">
            <a:spLocks noChangeArrowheads="1"/>
          </p:cNvSpPr>
          <p:nvPr/>
        </p:nvSpPr>
        <p:spPr bwMode="auto">
          <a:xfrm>
            <a:off x="3617913" y="5635625"/>
            <a:ext cx="508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smtClean="0">
                <a:solidFill>
                  <a:srgbClr val="000000"/>
                </a:solidFill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 must take on one of its possible values</a:t>
            </a:r>
          </a:p>
        </p:txBody>
      </p:sp>
    </p:spTree>
    <p:extLst>
      <p:ext uri="{BB962C8B-B14F-4D97-AF65-F5344CB8AC3E}">
        <p14:creationId xmlns:p14="http://schemas.microsoft.com/office/powerpoint/2010/main" xmlns="" val="2098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6400"/>
            <a:ext cx="5834063" cy="35877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Cumulative distribution function</a:t>
            </a:r>
          </a:p>
        </p:txBody>
      </p:sp>
      <p:sp>
        <p:nvSpPr>
          <p:cNvPr id="30726" name="Text Box 4"/>
          <p:cNvSpPr txBox="1">
            <a:spLocks noChangeArrowheads="1"/>
          </p:cNvSpPr>
          <p:nvPr/>
        </p:nvSpPr>
        <p:spPr bwMode="auto">
          <a:xfrm>
            <a:off x="395288" y="955675"/>
            <a:ext cx="828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Probability to have outcome less than or equal to </a:t>
            </a:r>
            <a:r>
              <a:rPr lang="en-US" i="1" smtClean="0">
                <a:solidFill>
                  <a:srgbClr val="0000FF"/>
                </a:solidFill>
              </a:rPr>
              <a:t>x</a:t>
            </a:r>
            <a:r>
              <a:rPr lang="en-US" smtClean="0">
                <a:solidFill>
                  <a:srgbClr val="0000FF"/>
                </a:solidFill>
              </a:rPr>
              <a:t> is</a:t>
            </a:r>
          </a:p>
        </p:txBody>
      </p:sp>
      <p:sp>
        <p:nvSpPr>
          <p:cNvPr id="30727" name="Text Box 16"/>
          <p:cNvSpPr txBox="1">
            <a:spLocks noChangeArrowheads="1"/>
          </p:cNvSpPr>
          <p:nvPr/>
        </p:nvSpPr>
        <p:spPr bwMode="auto">
          <a:xfrm>
            <a:off x="4570413" y="1649413"/>
            <a:ext cx="410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cumulative distribution function</a:t>
            </a:r>
          </a:p>
        </p:txBody>
      </p:sp>
      <p:pic>
        <p:nvPicPr>
          <p:cNvPr id="30728" name="Picture 18" descr="fig_1_3_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95575"/>
            <a:ext cx="3043238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9" descr="fig_1_3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13313" y="2622550"/>
            <a:ext cx="3043237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0" name="Text Box 20"/>
          <p:cNvSpPr txBox="1">
            <a:spLocks noChangeArrowheads="1"/>
          </p:cNvSpPr>
          <p:nvPr/>
        </p:nvSpPr>
        <p:spPr bwMode="auto">
          <a:xfrm>
            <a:off x="395288" y="5516563"/>
            <a:ext cx="381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Alternatively define pdf with</a:t>
            </a:r>
          </a:p>
        </p:txBody>
      </p:sp>
      <p:pic>
        <p:nvPicPr>
          <p:cNvPr id="30731" name="Picture 2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8775" y="5437188"/>
            <a:ext cx="2058988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2" name="Picture 2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619250"/>
            <a:ext cx="301307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013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6400"/>
            <a:ext cx="3168650" cy="35877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Histograms</a:t>
            </a:r>
          </a:p>
        </p:txBody>
      </p:sp>
      <p:sp>
        <p:nvSpPr>
          <p:cNvPr id="31750" name="Text Box 4"/>
          <p:cNvSpPr txBox="1">
            <a:spLocks noChangeArrowheads="1"/>
          </p:cNvSpPr>
          <p:nvPr/>
        </p:nvSpPr>
        <p:spPr bwMode="auto">
          <a:xfrm>
            <a:off x="395288" y="955675"/>
            <a:ext cx="403225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pdf = histogram with</a:t>
            </a:r>
          </a:p>
          <a:p>
            <a:pPr eaLnBrk="0" fontAlgn="base" hangingPunct="0">
              <a:spcBef>
                <a:spcPct val="0"/>
              </a:spcBef>
              <a:spcAft>
                <a:spcPct val="20000"/>
              </a:spcAft>
            </a:pPr>
            <a:r>
              <a:rPr lang="en-US" smtClean="0">
                <a:solidFill>
                  <a:srgbClr val="0000FF"/>
                </a:solidFill>
              </a:rPr>
              <a:t>     </a:t>
            </a:r>
            <a:r>
              <a:rPr lang="en-US" smtClean="0">
                <a:solidFill>
                  <a:srgbClr val="000000"/>
                </a:solidFill>
              </a:rPr>
              <a:t>infinite data sample,</a:t>
            </a:r>
          </a:p>
          <a:p>
            <a:pPr eaLnBrk="0" fontAlgn="base" hangingPunct="0">
              <a:spcBef>
                <a:spcPct val="0"/>
              </a:spcBef>
              <a:spcAft>
                <a:spcPct val="20000"/>
              </a:spcAft>
            </a:pPr>
            <a:r>
              <a:rPr lang="en-US" smtClean="0">
                <a:solidFill>
                  <a:srgbClr val="000000"/>
                </a:solidFill>
              </a:rPr>
              <a:t>     zero bin width,</a:t>
            </a:r>
          </a:p>
          <a:p>
            <a:pPr eaLnBrk="0" fontAlgn="base" hangingPunct="0">
              <a:spcBef>
                <a:spcPct val="0"/>
              </a:spcBef>
              <a:spcAft>
                <a:spcPct val="20000"/>
              </a:spcAft>
            </a:pPr>
            <a:r>
              <a:rPr lang="en-US" smtClean="0">
                <a:solidFill>
                  <a:srgbClr val="000000"/>
                </a:solidFill>
              </a:rPr>
              <a:t>     normalized to unit area.</a:t>
            </a:r>
          </a:p>
        </p:txBody>
      </p:sp>
      <p:pic>
        <p:nvPicPr>
          <p:cNvPr id="31751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44838"/>
            <a:ext cx="1908175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913" y="4221163"/>
            <a:ext cx="2938462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313" y="4805363"/>
            <a:ext cx="2120900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21" descr="fig_1_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5713" y="1017588"/>
            <a:ext cx="4953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5337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5113338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Multivariate distributions</a:t>
            </a:r>
          </a:p>
        </p:txBody>
      </p:sp>
      <p:sp>
        <p:nvSpPr>
          <p:cNvPr id="32774" name="Text Box 3"/>
          <p:cNvSpPr txBox="1">
            <a:spLocks noChangeArrowheads="1"/>
          </p:cNvSpPr>
          <p:nvPr/>
        </p:nvSpPr>
        <p:spPr bwMode="auto">
          <a:xfrm>
            <a:off x="468313" y="1231900"/>
            <a:ext cx="4319587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20000"/>
              </a:spcAft>
            </a:pPr>
            <a:r>
              <a:rPr lang="en-US" smtClean="0">
                <a:solidFill>
                  <a:srgbClr val="0000FF"/>
                </a:solidFill>
              </a:rPr>
              <a:t>Outcome of experiment charac-</a:t>
            </a:r>
          </a:p>
          <a:p>
            <a:pPr eaLnBrk="0" fontAlgn="base" hangingPunct="0">
              <a:spcBef>
                <a:spcPct val="0"/>
              </a:spcBef>
              <a:spcAft>
                <a:spcPct val="20000"/>
              </a:spcAft>
            </a:pPr>
            <a:r>
              <a:rPr lang="en-US" smtClean="0">
                <a:solidFill>
                  <a:srgbClr val="0000FF"/>
                </a:solidFill>
              </a:rPr>
              <a:t>terized by several values, e.g. an </a:t>
            </a:r>
          </a:p>
          <a:p>
            <a:pPr eaLnBrk="0" fontAlgn="base" hangingPunct="0">
              <a:spcBef>
                <a:spcPct val="0"/>
              </a:spcBef>
              <a:spcAft>
                <a:spcPct val="20000"/>
              </a:spcAft>
            </a:pPr>
            <a:r>
              <a:rPr lang="en-US" i="1" smtClean="0">
                <a:solidFill>
                  <a:srgbClr val="0000FF"/>
                </a:solidFill>
              </a:rPr>
              <a:t>n</a:t>
            </a:r>
            <a:r>
              <a:rPr lang="en-US" smtClean="0">
                <a:solidFill>
                  <a:srgbClr val="0000FF"/>
                </a:solidFill>
              </a:rPr>
              <a:t>-component vector, (</a:t>
            </a:r>
            <a:r>
              <a:rPr lang="en-US" i="1" smtClean="0">
                <a:solidFill>
                  <a:srgbClr val="0000FF"/>
                </a:solidFill>
              </a:rPr>
              <a:t>x</a:t>
            </a:r>
            <a:r>
              <a:rPr lang="en-US" baseline="-25000" smtClean="0">
                <a:solidFill>
                  <a:srgbClr val="0000FF"/>
                </a:solidFill>
              </a:rPr>
              <a:t>1</a:t>
            </a:r>
            <a:r>
              <a:rPr lang="en-US" smtClean="0">
                <a:solidFill>
                  <a:srgbClr val="0000FF"/>
                </a:solidFill>
              </a:rPr>
              <a:t>, ... </a:t>
            </a:r>
            <a:r>
              <a:rPr lang="en-US" i="1" smtClean="0">
                <a:solidFill>
                  <a:srgbClr val="0000FF"/>
                </a:solidFill>
              </a:rPr>
              <a:t>x</a:t>
            </a:r>
            <a:r>
              <a:rPr lang="en-US" i="1" baseline="-25000" smtClean="0">
                <a:solidFill>
                  <a:srgbClr val="0000FF"/>
                </a:solidFill>
              </a:rPr>
              <a:t>n</a:t>
            </a:r>
            <a:r>
              <a:rPr lang="en-US" smtClean="0">
                <a:solidFill>
                  <a:srgbClr val="0000FF"/>
                </a:solidFill>
              </a:rPr>
              <a:t>) </a:t>
            </a:r>
          </a:p>
        </p:txBody>
      </p:sp>
      <p:sp>
        <p:nvSpPr>
          <p:cNvPr id="32775" name="Text Box 6"/>
          <p:cNvSpPr txBox="1">
            <a:spLocks noChangeArrowheads="1"/>
          </p:cNvSpPr>
          <p:nvPr/>
        </p:nvSpPr>
        <p:spPr bwMode="auto">
          <a:xfrm>
            <a:off x="1766888" y="3908425"/>
            <a:ext cx="130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Times New Roman" charset="0"/>
              </a:rPr>
              <a:t>joint pdf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</a:t>
            </a:r>
          </a:p>
        </p:txBody>
      </p:sp>
      <p:pic>
        <p:nvPicPr>
          <p:cNvPr id="3277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341438"/>
            <a:ext cx="3725862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6163" y="3149600"/>
            <a:ext cx="302101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Line 17"/>
          <p:cNvSpPr>
            <a:spLocks noChangeShapeType="1"/>
          </p:cNvSpPr>
          <p:nvPr/>
        </p:nvSpPr>
        <p:spPr bwMode="auto">
          <a:xfrm flipV="1">
            <a:off x="2774950" y="3548063"/>
            <a:ext cx="144463" cy="28733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2779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213" y="5373688"/>
            <a:ext cx="4252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0" name="Text Box 20"/>
          <p:cNvSpPr txBox="1">
            <a:spLocks noChangeArrowheads="1"/>
          </p:cNvSpPr>
          <p:nvPr/>
        </p:nvSpPr>
        <p:spPr bwMode="auto">
          <a:xfrm>
            <a:off x="611188" y="5373688"/>
            <a:ext cx="2025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Normalization:</a:t>
            </a:r>
          </a:p>
        </p:txBody>
      </p:sp>
    </p:spTree>
    <p:extLst>
      <p:ext uri="{BB962C8B-B14F-4D97-AF65-F5344CB8AC3E}">
        <p14:creationId xmlns:p14="http://schemas.microsoft.com/office/powerpoint/2010/main" xmlns="" val="18539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7538" y="908050"/>
            <a:ext cx="40132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3025775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Marginal pdf</a:t>
            </a:r>
          </a:p>
        </p:txBody>
      </p:sp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395288" y="1125538"/>
            <a:ext cx="43211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Sometimes we want only pdf of </a:t>
            </a:r>
          </a:p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some (or one) of the components:</a:t>
            </a:r>
          </a:p>
        </p:txBody>
      </p:sp>
      <p:sp>
        <p:nvSpPr>
          <p:cNvPr id="33800" name="Text Box 5"/>
          <p:cNvSpPr txBox="1">
            <a:spLocks noChangeArrowheads="1"/>
          </p:cNvSpPr>
          <p:nvPr/>
        </p:nvSpPr>
        <p:spPr bwMode="auto">
          <a:xfrm>
            <a:off x="539750" y="4999038"/>
            <a:ext cx="2281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→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 </a:t>
            </a:r>
            <a:r>
              <a:rPr lang="en-US" smtClean="0">
                <a:solidFill>
                  <a:srgbClr val="000000"/>
                </a:solidFill>
                <a:cs typeface="Times New Roman" charset="0"/>
              </a:rPr>
              <a:t>marginal pdf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</a:t>
            </a:r>
          </a:p>
        </p:txBody>
      </p:sp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92138" y="5708650"/>
            <a:ext cx="271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smtClean="0">
                <a:solidFill>
                  <a:srgbClr val="000000"/>
                </a:solidFill>
              </a:rPr>
              <a:t>x</a:t>
            </a:r>
            <a:r>
              <a:rPr lang="en-US" baseline="-25000" smtClean="0">
                <a:solidFill>
                  <a:srgbClr val="000000"/>
                </a:solidFill>
              </a:rPr>
              <a:t>1</a:t>
            </a:r>
            <a:r>
              <a:rPr lang="en-US" smtClean="0">
                <a:solidFill>
                  <a:srgbClr val="000000"/>
                </a:solidFill>
              </a:rPr>
              <a:t>, </a:t>
            </a:r>
            <a:r>
              <a:rPr lang="en-US" i="1" smtClean="0">
                <a:solidFill>
                  <a:srgbClr val="000000"/>
                </a:solidFill>
              </a:rPr>
              <a:t>x</a:t>
            </a:r>
            <a:r>
              <a:rPr lang="en-US" baseline="-25000" smtClean="0">
                <a:solidFill>
                  <a:srgbClr val="000000"/>
                </a:solidFill>
              </a:rPr>
              <a:t>2</a:t>
            </a:r>
            <a:r>
              <a:rPr lang="en-US" smtClean="0">
                <a:solidFill>
                  <a:srgbClr val="000000"/>
                </a:solidFill>
              </a:rPr>
              <a:t> independent if </a:t>
            </a:r>
          </a:p>
        </p:txBody>
      </p:sp>
      <p:pic>
        <p:nvPicPr>
          <p:cNvPr id="33802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7238" y="5810250"/>
            <a:ext cx="3081337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3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9575" y="5013325"/>
            <a:ext cx="493553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4" name="Line 15"/>
          <p:cNvSpPr>
            <a:spLocks noChangeShapeType="1"/>
          </p:cNvSpPr>
          <p:nvPr/>
        </p:nvSpPr>
        <p:spPr bwMode="auto">
          <a:xfrm>
            <a:off x="5148263" y="2492375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05" name="Line 16"/>
          <p:cNvSpPr>
            <a:spLocks noChangeShapeType="1"/>
          </p:cNvSpPr>
          <p:nvPr/>
        </p:nvSpPr>
        <p:spPr bwMode="auto">
          <a:xfrm>
            <a:off x="5146675" y="2349500"/>
            <a:ext cx="30972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06" name="Line 17"/>
          <p:cNvSpPr>
            <a:spLocks noChangeShapeType="1"/>
          </p:cNvSpPr>
          <p:nvPr/>
        </p:nvSpPr>
        <p:spPr bwMode="auto">
          <a:xfrm>
            <a:off x="5146675" y="2205038"/>
            <a:ext cx="30972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07" name="Line 18"/>
          <p:cNvSpPr>
            <a:spLocks noChangeShapeType="1"/>
          </p:cNvSpPr>
          <p:nvPr/>
        </p:nvSpPr>
        <p:spPr bwMode="auto">
          <a:xfrm>
            <a:off x="5148263" y="2060575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08" name="Line 19"/>
          <p:cNvSpPr>
            <a:spLocks noChangeShapeType="1"/>
          </p:cNvSpPr>
          <p:nvPr/>
        </p:nvSpPr>
        <p:spPr bwMode="auto">
          <a:xfrm>
            <a:off x="5148263" y="1916113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09" name="Line 20"/>
          <p:cNvSpPr>
            <a:spLocks noChangeShapeType="1"/>
          </p:cNvSpPr>
          <p:nvPr/>
        </p:nvSpPr>
        <p:spPr bwMode="auto">
          <a:xfrm>
            <a:off x="5148263" y="1773238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0" name="Line 21"/>
          <p:cNvSpPr>
            <a:spLocks noChangeShapeType="1"/>
          </p:cNvSpPr>
          <p:nvPr/>
        </p:nvSpPr>
        <p:spPr bwMode="auto">
          <a:xfrm>
            <a:off x="5146675" y="1628775"/>
            <a:ext cx="30972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1" name="Line 22"/>
          <p:cNvSpPr>
            <a:spLocks noChangeShapeType="1"/>
          </p:cNvSpPr>
          <p:nvPr/>
        </p:nvSpPr>
        <p:spPr bwMode="auto">
          <a:xfrm>
            <a:off x="5148263" y="1484313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2" name="Line 23"/>
          <p:cNvSpPr>
            <a:spLocks noChangeShapeType="1"/>
          </p:cNvSpPr>
          <p:nvPr/>
        </p:nvSpPr>
        <p:spPr bwMode="auto">
          <a:xfrm>
            <a:off x="5148263" y="1341438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3" name="Line 24"/>
          <p:cNvSpPr>
            <a:spLocks noChangeShapeType="1"/>
          </p:cNvSpPr>
          <p:nvPr/>
        </p:nvSpPr>
        <p:spPr bwMode="auto">
          <a:xfrm>
            <a:off x="5148263" y="2852738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4" name="Line 25"/>
          <p:cNvSpPr>
            <a:spLocks noChangeShapeType="1"/>
          </p:cNvSpPr>
          <p:nvPr/>
        </p:nvSpPr>
        <p:spPr bwMode="auto">
          <a:xfrm>
            <a:off x="5146675" y="2997200"/>
            <a:ext cx="30972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5" name="Line 26"/>
          <p:cNvSpPr>
            <a:spLocks noChangeShapeType="1"/>
          </p:cNvSpPr>
          <p:nvPr/>
        </p:nvSpPr>
        <p:spPr bwMode="auto">
          <a:xfrm>
            <a:off x="5148263" y="3141663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6" name="Line 27"/>
          <p:cNvSpPr>
            <a:spLocks noChangeShapeType="1"/>
          </p:cNvSpPr>
          <p:nvPr/>
        </p:nvSpPr>
        <p:spPr bwMode="auto">
          <a:xfrm>
            <a:off x="5148263" y="3284538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7" name="Line 28"/>
          <p:cNvSpPr>
            <a:spLocks noChangeShapeType="1"/>
          </p:cNvSpPr>
          <p:nvPr/>
        </p:nvSpPr>
        <p:spPr bwMode="auto">
          <a:xfrm>
            <a:off x="5148263" y="3429000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8" name="Line 29"/>
          <p:cNvSpPr>
            <a:spLocks noChangeShapeType="1"/>
          </p:cNvSpPr>
          <p:nvPr/>
        </p:nvSpPr>
        <p:spPr bwMode="auto">
          <a:xfrm>
            <a:off x="5148263" y="3573463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19" name="Line 30"/>
          <p:cNvSpPr>
            <a:spLocks noChangeShapeType="1"/>
          </p:cNvSpPr>
          <p:nvPr/>
        </p:nvSpPr>
        <p:spPr bwMode="auto">
          <a:xfrm>
            <a:off x="5148263" y="3716338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20" name="Line 31"/>
          <p:cNvSpPr>
            <a:spLocks noChangeShapeType="1"/>
          </p:cNvSpPr>
          <p:nvPr/>
        </p:nvSpPr>
        <p:spPr bwMode="auto">
          <a:xfrm>
            <a:off x="5148263" y="3860800"/>
            <a:ext cx="30972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21" name="Text Box 32"/>
          <p:cNvSpPr txBox="1">
            <a:spLocks noChangeArrowheads="1"/>
          </p:cNvSpPr>
          <p:nvPr/>
        </p:nvSpPr>
        <p:spPr bwMode="auto">
          <a:xfrm>
            <a:off x="8002588" y="2805113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i="1" smtClean="0">
                <a:solidFill>
                  <a:srgbClr val="000000"/>
                </a:solidFill>
              </a:rPr>
              <a:t>i</a:t>
            </a:r>
          </a:p>
        </p:txBody>
      </p:sp>
      <p:pic>
        <p:nvPicPr>
          <p:cNvPr id="33822" name="Picture 3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2963" y="2165350"/>
            <a:ext cx="3224212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3" name="Picture 3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229100"/>
            <a:ext cx="24368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391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96975"/>
            <a:ext cx="53625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4176713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Marginal pdf  (2)</a:t>
            </a:r>
          </a:p>
        </p:txBody>
      </p:sp>
      <p:sp>
        <p:nvSpPr>
          <p:cNvPr id="34823" name="Text Box 3"/>
          <p:cNvSpPr txBox="1">
            <a:spLocks noChangeArrowheads="1"/>
          </p:cNvSpPr>
          <p:nvPr/>
        </p:nvSpPr>
        <p:spPr bwMode="auto">
          <a:xfrm>
            <a:off x="4572000" y="4149725"/>
            <a:ext cx="30241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Marginal pdf ~ projection of joint pdf onto individual axes.</a:t>
            </a:r>
          </a:p>
        </p:txBody>
      </p:sp>
    </p:spTree>
    <p:extLst>
      <p:ext uri="{BB962C8B-B14F-4D97-AF65-F5344CB8AC3E}">
        <p14:creationId xmlns:p14="http://schemas.microsoft.com/office/powerpoint/2010/main" xmlns="" val="21227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3241675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Conditional pdf</a:t>
            </a:r>
          </a:p>
        </p:txBody>
      </p:sp>
      <p:sp>
        <p:nvSpPr>
          <p:cNvPr id="35846" name="Text Box 8"/>
          <p:cNvSpPr txBox="1">
            <a:spLocks noChangeArrowheads="1"/>
          </p:cNvSpPr>
          <p:nvPr/>
        </p:nvSpPr>
        <p:spPr bwMode="auto">
          <a:xfrm>
            <a:off x="395288" y="982663"/>
            <a:ext cx="8496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Sometimes we want to consider some components of joint pdf as constant.  Recall conditional probability:</a:t>
            </a:r>
          </a:p>
        </p:txBody>
      </p:sp>
      <p:sp>
        <p:nvSpPr>
          <p:cNvPr id="35847" name="Text Box 16"/>
          <p:cNvSpPr txBox="1">
            <a:spLocks noChangeArrowheads="1"/>
          </p:cNvSpPr>
          <p:nvPr/>
        </p:nvSpPr>
        <p:spPr bwMode="auto">
          <a:xfrm>
            <a:off x="468313" y="3213100"/>
            <a:ext cx="2619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→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</a:t>
            </a: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conditional pdfs:</a:t>
            </a:r>
          </a:p>
        </p:txBody>
      </p:sp>
      <p:pic>
        <p:nvPicPr>
          <p:cNvPr id="35848" name="Picture 2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227388"/>
            <a:ext cx="446087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Text Box 24"/>
          <p:cNvSpPr txBox="1">
            <a:spLocks noChangeArrowheads="1"/>
          </p:cNvSpPr>
          <p:nvPr/>
        </p:nvSpPr>
        <p:spPr bwMode="auto">
          <a:xfrm>
            <a:off x="539750" y="4348163"/>
            <a:ext cx="340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Bayes’ theorem becomes: </a:t>
            </a:r>
          </a:p>
        </p:txBody>
      </p:sp>
      <p:pic>
        <p:nvPicPr>
          <p:cNvPr id="35850" name="Picture 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8588" y="4292600"/>
            <a:ext cx="27209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1" name="Text Box 27"/>
          <p:cNvSpPr txBox="1">
            <a:spLocks noChangeArrowheads="1"/>
          </p:cNvSpPr>
          <p:nvPr/>
        </p:nvSpPr>
        <p:spPr bwMode="auto">
          <a:xfrm>
            <a:off x="539750" y="5157788"/>
            <a:ext cx="346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Recall </a:t>
            </a:r>
            <a:r>
              <a:rPr lang="en-US" i="1" smtClean="0">
                <a:solidFill>
                  <a:srgbClr val="0000FF"/>
                </a:solidFill>
              </a:rPr>
              <a:t>A</a:t>
            </a:r>
            <a:r>
              <a:rPr lang="en-US" smtClean="0">
                <a:solidFill>
                  <a:srgbClr val="0000FF"/>
                </a:solidFill>
              </a:rPr>
              <a:t>, </a:t>
            </a:r>
            <a:r>
              <a:rPr lang="en-US" i="1" smtClean="0">
                <a:solidFill>
                  <a:srgbClr val="0000FF"/>
                </a:solidFill>
              </a:rPr>
              <a:t>B</a:t>
            </a:r>
            <a:r>
              <a:rPr lang="en-US" smtClean="0">
                <a:solidFill>
                  <a:srgbClr val="0000FF"/>
                </a:solidFill>
              </a:rPr>
              <a:t> independent if </a:t>
            </a:r>
          </a:p>
        </p:txBody>
      </p:sp>
      <p:sp>
        <p:nvSpPr>
          <p:cNvPr id="35852" name="Text Box 30"/>
          <p:cNvSpPr txBox="1">
            <a:spLocks noChangeArrowheads="1"/>
          </p:cNvSpPr>
          <p:nvPr/>
        </p:nvSpPr>
        <p:spPr bwMode="auto">
          <a:xfrm>
            <a:off x="584200" y="5780088"/>
            <a:ext cx="2889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→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</a:t>
            </a:r>
            <a:r>
              <a:rPr lang="en-US" i="1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x</a:t>
            </a: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i="1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y</a:t>
            </a: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 independent if </a:t>
            </a:r>
          </a:p>
        </p:txBody>
      </p:sp>
      <p:pic>
        <p:nvPicPr>
          <p:cNvPr id="35853" name="Picture 3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303838"/>
            <a:ext cx="299878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4" name="Picture 33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938" y="5888038"/>
            <a:ext cx="26193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5" name="Picture 34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128838"/>
            <a:ext cx="4397375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560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4033838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Conditional pdfs (2)</a:t>
            </a:r>
          </a:p>
        </p:txBody>
      </p:sp>
      <p:sp>
        <p:nvSpPr>
          <p:cNvPr id="36870" name="Text Box 3"/>
          <p:cNvSpPr txBox="1">
            <a:spLocks noChangeArrowheads="1"/>
          </p:cNvSpPr>
          <p:nvPr/>
        </p:nvSpPr>
        <p:spPr bwMode="auto">
          <a:xfrm>
            <a:off x="395288" y="1125538"/>
            <a:ext cx="8208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E.g. joint pdf </a:t>
            </a:r>
            <a:r>
              <a:rPr lang="en-US" i="1" smtClean="0">
                <a:solidFill>
                  <a:srgbClr val="0000FF"/>
                </a:solidFill>
              </a:rPr>
              <a:t>f</a:t>
            </a:r>
            <a:r>
              <a:rPr lang="en-US" smtClean="0">
                <a:solidFill>
                  <a:srgbClr val="0000FF"/>
                </a:solidFill>
              </a:rPr>
              <a:t>(</a:t>
            </a:r>
            <a:r>
              <a:rPr lang="en-US" i="1" smtClean="0">
                <a:solidFill>
                  <a:srgbClr val="0000FF"/>
                </a:solidFill>
              </a:rPr>
              <a:t>x</a:t>
            </a:r>
            <a:r>
              <a:rPr lang="en-US" smtClean="0">
                <a:solidFill>
                  <a:srgbClr val="0000FF"/>
                </a:solidFill>
              </a:rPr>
              <a:t>,</a:t>
            </a:r>
            <a:r>
              <a:rPr lang="en-US" i="1" smtClean="0">
                <a:solidFill>
                  <a:srgbClr val="0000FF"/>
                </a:solidFill>
              </a:rPr>
              <a:t>y</a:t>
            </a:r>
            <a:r>
              <a:rPr lang="en-US" smtClean="0">
                <a:solidFill>
                  <a:srgbClr val="0000FF"/>
                </a:solidFill>
              </a:rPr>
              <a:t>) used to find conditional pdfs </a:t>
            </a:r>
            <a:r>
              <a:rPr lang="en-US" i="1" smtClean="0">
                <a:solidFill>
                  <a:srgbClr val="0000FF"/>
                </a:solidFill>
              </a:rPr>
              <a:t>h</a:t>
            </a:r>
            <a:r>
              <a:rPr lang="en-US" smtClean="0">
                <a:solidFill>
                  <a:srgbClr val="0000FF"/>
                </a:solidFill>
              </a:rPr>
              <a:t>(</a:t>
            </a:r>
            <a:r>
              <a:rPr lang="en-US" i="1" smtClean="0">
                <a:solidFill>
                  <a:srgbClr val="0000FF"/>
                </a:solidFill>
              </a:rPr>
              <a:t>y</a:t>
            </a:r>
            <a:r>
              <a:rPr lang="en-US" smtClean="0">
                <a:solidFill>
                  <a:srgbClr val="0000FF"/>
                </a:solidFill>
              </a:rPr>
              <a:t>|</a:t>
            </a:r>
            <a:r>
              <a:rPr lang="en-US" i="1" smtClean="0">
                <a:solidFill>
                  <a:srgbClr val="0000FF"/>
                </a:solidFill>
              </a:rPr>
              <a:t>x</a:t>
            </a:r>
            <a:r>
              <a:rPr lang="en-US" baseline="-25000" smtClean="0">
                <a:solidFill>
                  <a:srgbClr val="0000FF"/>
                </a:solidFill>
              </a:rPr>
              <a:t>1</a:t>
            </a:r>
            <a:r>
              <a:rPr lang="en-US" smtClean="0">
                <a:solidFill>
                  <a:srgbClr val="0000FF"/>
                </a:solidFill>
              </a:rPr>
              <a:t>), </a:t>
            </a:r>
            <a:r>
              <a:rPr lang="en-US" i="1" smtClean="0">
                <a:solidFill>
                  <a:srgbClr val="0000FF"/>
                </a:solidFill>
              </a:rPr>
              <a:t>h</a:t>
            </a:r>
            <a:r>
              <a:rPr lang="en-US" smtClean="0">
                <a:solidFill>
                  <a:srgbClr val="0000FF"/>
                </a:solidFill>
              </a:rPr>
              <a:t>(</a:t>
            </a:r>
            <a:r>
              <a:rPr lang="en-US" i="1" smtClean="0">
                <a:solidFill>
                  <a:srgbClr val="0000FF"/>
                </a:solidFill>
              </a:rPr>
              <a:t>y</a:t>
            </a:r>
            <a:r>
              <a:rPr lang="en-US" smtClean="0">
                <a:solidFill>
                  <a:srgbClr val="0000FF"/>
                </a:solidFill>
              </a:rPr>
              <a:t>|</a:t>
            </a:r>
            <a:r>
              <a:rPr lang="en-US" i="1" smtClean="0">
                <a:solidFill>
                  <a:srgbClr val="0000FF"/>
                </a:solidFill>
              </a:rPr>
              <a:t>x</a:t>
            </a:r>
            <a:r>
              <a:rPr lang="en-US" baseline="-25000" smtClean="0">
                <a:solidFill>
                  <a:srgbClr val="0000FF"/>
                </a:solidFill>
              </a:rPr>
              <a:t>2</a:t>
            </a:r>
            <a:r>
              <a:rPr lang="en-US" smtClean="0">
                <a:solidFill>
                  <a:srgbClr val="0000FF"/>
                </a:solidFill>
              </a:rPr>
              <a:t>):</a:t>
            </a:r>
          </a:p>
        </p:txBody>
      </p:sp>
      <p:pic>
        <p:nvPicPr>
          <p:cNvPr id="3687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838325"/>
            <a:ext cx="57435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Text Box 14"/>
          <p:cNvSpPr txBox="1">
            <a:spLocks noChangeArrowheads="1"/>
          </p:cNvSpPr>
          <p:nvPr/>
        </p:nvSpPr>
        <p:spPr bwMode="auto">
          <a:xfrm>
            <a:off x="592138" y="57531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FF"/>
              </a:solidFill>
            </a:endParaRPr>
          </a:p>
        </p:txBody>
      </p:sp>
      <p:sp>
        <p:nvSpPr>
          <p:cNvPr id="36873" name="Text Box 19"/>
          <p:cNvSpPr txBox="1">
            <a:spLocks noChangeArrowheads="1"/>
          </p:cNvSpPr>
          <p:nvPr/>
        </p:nvSpPr>
        <p:spPr bwMode="auto">
          <a:xfrm>
            <a:off x="468313" y="4652963"/>
            <a:ext cx="81502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Basically treat some of the r.v.s as constant, then divide the joint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pdf by the marginal pdf of those variables being held constant so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that what is left has correct normalization, e.g., </a:t>
            </a:r>
          </a:p>
        </p:txBody>
      </p:sp>
      <p:pic>
        <p:nvPicPr>
          <p:cNvPr id="36874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456238"/>
            <a:ext cx="201136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2682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49" descr="singleGauss2"/>
          <p:cNvPicPr>
            <a:picLocks noChangeAspect="1" noChangeArrowheads="1"/>
          </p:cNvPicPr>
          <p:nvPr/>
        </p:nvPicPr>
        <p:blipFill>
          <a:blip r:embed="rId10">
            <a:lum bright="-22000" contrast="38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7050" y="4724400"/>
            <a:ext cx="1366838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3744913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Expectation values</a:t>
            </a:r>
          </a:p>
        </p:txBody>
      </p:sp>
      <p:sp>
        <p:nvSpPr>
          <p:cNvPr id="21511" name="Text Box 4"/>
          <p:cNvSpPr txBox="1">
            <a:spLocks noChangeArrowheads="1"/>
          </p:cNvSpPr>
          <p:nvPr/>
        </p:nvSpPr>
        <p:spPr bwMode="auto">
          <a:xfrm>
            <a:off x="468313" y="1052513"/>
            <a:ext cx="7559675" cy="201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40000"/>
              </a:spcAft>
            </a:pPr>
            <a:r>
              <a:rPr lang="en-US" dirty="0">
                <a:solidFill>
                  <a:srgbClr val="000000"/>
                </a:solidFill>
              </a:rPr>
              <a:t>Consider continuous </a:t>
            </a:r>
            <a:r>
              <a:rPr lang="en-US" dirty="0" err="1">
                <a:solidFill>
                  <a:srgbClr val="000000"/>
                </a:solidFill>
              </a:rPr>
              <a:t>r.v</a:t>
            </a:r>
            <a:r>
              <a:rPr lang="en-US" dirty="0">
                <a:solidFill>
                  <a:srgbClr val="000000"/>
                </a:solidFill>
              </a:rPr>
              <a:t>.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 with </a:t>
            </a:r>
            <a:r>
              <a:rPr lang="en-US" dirty="0" err="1">
                <a:solidFill>
                  <a:srgbClr val="000000"/>
                </a:solidFill>
              </a:rPr>
              <a:t>pdf</a:t>
            </a:r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i="1" dirty="0">
                <a:solidFill>
                  <a:srgbClr val="000000"/>
                </a:solidFill>
              </a:rPr>
              <a:t>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).  </a:t>
            </a:r>
          </a:p>
          <a:p>
            <a:pPr>
              <a:spcAft>
                <a:spcPct val="40000"/>
              </a:spcAft>
            </a:pPr>
            <a:r>
              <a:rPr lang="en-US" dirty="0">
                <a:solidFill>
                  <a:srgbClr val="000000"/>
                </a:solidFill>
              </a:rPr>
              <a:t>Define expectation (mean) value as</a:t>
            </a:r>
          </a:p>
          <a:p>
            <a:pPr>
              <a:spcAft>
                <a:spcPct val="40000"/>
              </a:spcAft>
            </a:pPr>
            <a:r>
              <a:rPr lang="en-US" dirty="0">
                <a:solidFill>
                  <a:srgbClr val="000000"/>
                </a:solidFill>
              </a:rPr>
              <a:t>Notation (often):                         ~ “</a:t>
            </a:r>
            <a:r>
              <a:rPr lang="en-US" dirty="0" err="1">
                <a:solidFill>
                  <a:srgbClr val="000000"/>
                </a:solidFill>
              </a:rPr>
              <a:t>centre</a:t>
            </a:r>
            <a:r>
              <a:rPr lang="en-US" dirty="0">
                <a:solidFill>
                  <a:srgbClr val="000000"/>
                </a:solidFill>
              </a:rPr>
              <a:t> of gravity” of </a:t>
            </a:r>
            <a:r>
              <a:rPr lang="en-US" dirty="0" err="1">
                <a:solidFill>
                  <a:srgbClr val="000000"/>
                </a:solidFill>
              </a:rPr>
              <a:t>pdf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>
              <a:spcAft>
                <a:spcPct val="40000"/>
              </a:spcAft>
            </a:pPr>
            <a:r>
              <a:rPr lang="en-US" dirty="0">
                <a:solidFill>
                  <a:srgbClr val="000000"/>
                </a:solidFill>
              </a:rPr>
              <a:t>For a function </a:t>
            </a:r>
            <a:r>
              <a:rPr lang="en-US" i="1" dirty="0">
                <a:solidFill>
                  <a:srgbClr val="0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) with </a:t>
            </a:r>
            <a:r>
              <a:rPr lang="en-US" dirty="0" err="1">
                <a:solidFill>
                  <a:srgbClr val="000000"/>
                </a:solidFill>
              </a:rPr>
              <a:t>pdf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g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), </a:t>
            </a:r>
          </a:p>
        </p:txBody>
      </p:sp>
      <p:pic>
        <p:nvPicPr>
          <p:cNvPr id="21512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7950" y="1543050"/>
            <a:ext cx="26971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Line 23"/>
          <p:cNvSpPr>
            <a:spLocks noChangeShapeType="1"/>
          </p:cNvSpPr>
          <p:nvPr/>
        </p:nvSpPr>
        <p:spPr bwMode="auto">
          <a:xfrm>
            <a:off x="6877050" y="5148263"/>
            <a:ext cx="3603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514" name="Line 24"/>
          <p:cNvSpPr>
            <a:spLocks noChangeShapeType="1"/>
          </p:cNvSpPr>
          <p:nvPr/>
        </p:nvSpPr>
        <p:spPr bwMode="auto">
          <a:xfrm flipH="1">
            <a:off x="7885113" y="5148263"/>
            <a:ext cx="36036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1515" name="Picture 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081588"/>
            <a:ext cx="1825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6863" y="2189163"/>
            <a:ext cx="13033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2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43788" y="6165850"/>
            <a:ext cx="1825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8" name="Text Box 33"/>
          <p:cNvSpPr txBox="1">
            <a:spLocks noChangeArrowheads="1"/>
          </p:cNvSpPr>
          <p:nvPr/>
        </p:nvSpPr>
        <p:spPr bwMode="auto">
          <a:xfrm>
            <a:off x="6732588" y="3116263"/>
            <a:ext cx="1671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(equivalent)</a:t>
            </a:r>
          </a:p>
        </p:txBody>
      </p:sp>
      <p:sp>
        <p:nvSpPr>
          <p:cNvPr id="21519" name="Text Box 35"/>
          <p:cNvSpPr txBox="1">
            <a:spLocks noChangeArrowheads="1"/>
          </p:cNvSpPr>
          <p:nvPr/>
        </p:nvSpPr>
        <p:spPr bwMode="auto">
          <a:xfrm>
            <a:off x="468313" y="3979863"/>
            <a:ext cx="1366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Variance:</a:t>
            </a:r>
          </a:p>
        </p:txBody>
      </p:sp>
      <p:sp>
        <p:nvSpPr>
          <p:cNvPr id="21520" name="Text Box 39"/>
          <p:cNvSpPr txBox="1">
            <a:spLocks noChangeArrowheads="1"/>
          </p:cNvSpPr>
          <p:nvPr/>
        </p:nvSpPr>
        <p:spPr bwMode="auto">
          <a:xfrm>
            <a:off x="468313" y="4629150"/>
            <a:ext cx="13600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Notation:</a:t>
            </a:r>
          </a:p>
        </p:txBody>
      </p:sp>
      <p:pic>
        <p:nvPicPr>
          <p:cNvPr id="21521" name="Picture 4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652963"/>
            <a:ext cx="14541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2" name="Text Box 42"/>
          <p:cNvSpPr txBox="1">
            <a:spLocks noChangeArrowheads="1"/>
          </p:cNvSpPr>
          <p:nvPr/>
        </p:nvSpPr>
        <p:spPr bwMode="auto">
          <a:xfrm>
            <a:off x="468313" y="5276850"/>
            <a:ext cx="2586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Standard deviation:</a:t>
            </a:r>
          </a:p>
        </p:txBody>
      </p:sp>
      <p:pic>
        <p:nvPicPr>
          <p:cNvPr id="21523" name="Picture 4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176838"/>
            <a:ext cx="1287462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4" name="Text Box 45"/>
          <p:cNvSpPr txBox="1">
            <a:spLocks noChangeArrowheads="1"/>
          </p:cNvSpPr>
          <p:nvPr/>
        </p:nvSpPr>
        <p:spPr bwMode="auto">
          <a:xfrm>
            <a:off x="468313" y="5845175"/>
            <a:ext cx="43235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0000"/>
                </a:solidFill>
                <a:latin typeface="Symbol" charset="0"/>
              </a:rPr>
              <a:t>s</a:t>
            </a:r>
            <a:r>
              <a:rPr lang="en-US">
                <a:solidFill>
                  <a:srgbClr val="000000"/>
                </a:solidFill>
              </a:rPr>
              <a:t> ~ width of pdf, same units as </a:t>
            </a:r>
            <a:r>
              <a:rPr lang="en-US" i="1">
                <a:solidFill>
                  <a:srgbClr val="000000"/>
                </a:solidFill>
              </a:rPr>
              <a:t>x</a:t>
            </a:r>
            <a:r>
              <a:rPr lang="en-US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1525" name="Picture 46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5175" y="4029075"/>
            <a:ext cx="4773613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6" name="Line 47"/>
          <p:cNvSpPr>
            <a:spLocks noChangeShapeType="1"/>
          </p:cNvSpPr>
          <p:nvPr/>
        </p:nvSpPr>
        <p:spPr bwMode="auto">
          <a:xfrm flipV="1">
            <a:off x="7524750" y="5805488"/>
            <a:ext cx="0" cy="2873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1527" name="Picture 48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8075" y="3122613"/>
            <a:ext cx="51212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989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396875" y="476250"/>
            <a:ext cx="4679950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 definition of probability </a:t>
            </a:r>
          </a:p>
        </p:txBody>
      </p:sp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563563" y="1116013"/>
            <a:ext cx="4694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Consider a set </a:t>
            </a:r>
            <a:r>
              <a:rPr lang="en-US" i="1" smtClean="0">
                <a:solidFill>
                  <a:srgbClr val="0000FF"/>
                </a:solidFill>
              </a:rPr>
              <a:t>S</a:t>
            </a:r>
            <a:r>
              <a:rPr lang="en-US" smtClean="0">
                <a:solidFill>
                  <a:srgbClr val="0000FF"/>
                </a:solidFill>
              </a:rPr>
              <a:t> with subsets </a:t>
            </a:r>
            <a:r>
              <a:rPr lang="en-US" i="1" smtClean="0">
                <a:solidFill>
                  <a:srgbClr val="0000FF"/>
                </a:solidFill>
              </a:rPr>
              <a:t>A</a:t>
            </a:r>
            <a:r>
              <a:rPr lang="en-US" smtClean="0">
                <a:solidFill>
                  <a:srgbClr val="0000FF"/>
                </a:solidFill>
              </a:rPr>
              <a:t>, </a:t>
            </a:r>
            <a:r>
              <a:rPr lang="en-US" i="1" smtClean="0">
                <a:solidFill>
                  <a:srgbClr val="0000FF"/>
                </a:solidFill>
              </a:rPr>
              <a:t>B</a:t>
            </a:r>
            <a:r>
              <a:rPr lang="en-US" smtClean="0">
                <a:solidFill>
                  <a:srgbClr val="0000FF"/>
                </a:solidFill>
              </a:rPr>
              <a:t>, ...</a:t>
            </a:r>
            <a:endParaRPr lang="en-US" smtClean="0">
              <a:solidFill>
                <a:srgbClr val="CC3300"/>
              </a:solidFill>
            </a:endParaRP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6084888" y="2420938"/>
            <a:ext cx="1952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</a:rPr>
              <a:t>Kolmogorov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</a:rPr>
              <a:t>axioms (1933)</a:t>
            </a:r>
          </a:p>
        </p:txBody>
      </p:sp>
      <p:pic>
        <p:nvPicPr>
          <p:cNvPr id="20488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16113"/>
            <a:ext cx="29067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750" y="2886075"/>
            <a:ext cx="48625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4" descr="kolmogorov-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7775" y="692150"/>
            <a:ext cx="1844675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Text Box 15"/>
          <p:cNvSpPr txBox="1">
            <a:spLocks noChangeArrowheads="1"/>
          </p:cNvSpPr>
          <p:nvPr/>
        </p:nvSpPr>
        <p:spPr bwMode="auto">
          <a:xfrm>
            <a:off x="519113" y="3624263"/>
            <a:ext cx="7059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From these axioms we can derive further properties, e.g.</a:t>
            </a:r>
          </a:p>
        </p:txBody>
      </p:sp>
      <p:sp>
        <p:nvSpPr>
          <p:cNvPr id="20492" name="Rectangle 16"/>
          <p:cNvSpPr>
            <a:spLocks noChangeArrowheads="1"/>
          </p:cNvSpPr>
          <p:nvPr/>
        </p:nvSpPr>
        <p:spPr bwMode="auto">
          <a:xfrm>
            <a:off x="395288" y="1773238"/>
            <a:ext cx="5400675" cy="151130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493" name="Picture 2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088" y="4221163"/>
            <a:ext cx="4710112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2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7188" y="2381250"/>
            <a:ext cx="11557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2926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4968875" cy="360363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Covariance and correlation</a:t>
            </a:r>
          </a:p>
        </p:txBody>
      </p:sp>
      <p:sp>
        <p:nvSpPr>
          <p:cNvPr id="22534" name="Text Box 5"/>
          <p:cNvSpPr txBox="1">
            <a:spLocks noChangeArrowheads="1"/>
          </p:cNvSpPr>
          <p:nvPr/>
        </p:nvSpPr>
        <p:spPr bwMode="auto">
          <a:xfrm>
            <a:off x="468313" y="1052513"/>
            <a:ext cx="763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40000"/>
              </a:spcAft>
            </a:pPr>
            <a:r>
              <a:rPr lang="en-US" dirty="0">
                <a:solidFill>
                  <a:srgbClr val="000000"/>
                </a:solidFill>
              </a:rPr>
              <a:t>Define covariance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i="1" dirty="0" err="1">
                <a:solidFill>
                  <a:srgbClr val="000000"/>
                </a:solidFill>
              </a:rPr>
              <a:t>x</a:t>
            </a:r>
            <a:r>
              <a:rPr lang="en-US" dirty="0" err="1">
                <a:solidFill>
                  <a:srgbClr val="000000"/>
                </a:solidFill>
              </a:rPr>
              <a:t>,</a:t>
            </a:r>
            <a:r>
              <a:rPr lang="en-US" i="1" dirty="0" err="1">
                <a:solidFill>
                  <a:srgbClr val="0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] (also use matrix notation </a:t>
            </a:r>
            <a:r>
              <a:rPr lang="en-US" i="1" dirty="0" err="1">
                <a:solidFill>
                  <a:srgbClr val="000000"/>
                </a:solidFill>
              </a:rPr>
              <a:t>V</a:t>
            </a:r>
            <a:r>
              <a:rPr lang="en-US" i="1" baseline="-25000" dirty="0" err="1">
                <a:solidFill>
                  <a:srgbClr val="000000"/>
                </a:solidFill>
              </a:rPr>
              <a:t>xy</a:t>
            </a:r>
            <a:r>
              <a:rPr lang="en-US" dirty="0">
                <a:solidFill>
                  <a:srgbClr val="000000"/>
                </a:solidFill>
              </a:rPr>
              <a:t>) as  </a:t>
            </a:r>
          </a:p>
        </p:txBody>
      </p:sp>
      <p:pic>
        <p:nvPicPr>
          <p:cNvPr id="22535" name="Picture 2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73238"/>
            <a:ext cx="68786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Text Box 24"/>
          <p:cNvSpPr txBox="1">
            <a:spLocks noChangeArrowheads="1"/>
          </p:cNvSpPr>
          <p:nvPr/>
        </p:nvSpPr>
        <p:spPr bwMode="auto">
          <a:xfrm>
            <a:off x="468313" y="2349500"/>
            <a:ext cx="6911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40000"/>
              </a:spcAft>
            </a:pPr>
            <a:r>
              <a:rPr lang="en-US" dirty="0">
                <a:solidFill>
                  <a:srgbClr val="000000"/>
                </a:solidFill>
              </a:rPr>
              <a:t>Correlation coefficient (dimensionless) defined as</a:t>
            </a:r>
          </a:p>
        </p:txBody>
      </p:sp>
      <p:pic>
        <p:nvPicPr>
          <p:cNvPr id="22537" name="Picture 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0913" y="2959100"/>
            <a:ext cx="218122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Text Box 27"/>
          <p:cNvSpPr txBox="1">
            <a:spLocks noChangeArrowheads="1"/>
          </p:cNvSpPr>
          <p:nvPr/>
        </p:nvSpPr>
        <p:spPr bwMode="auto">
          <a:xfrm>
            <a:off x="468313" y="3789363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40000"/>
              </a:spcAft>
            </a:pPr>
            <a:r>
              <a:rPr lang="en-US" dirty="0">
                <a:solidFill>
                  <a:srgbClr val="000000"/>
                </a:solidFill>
              </a:rPr>
              <a:t>If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, independent, i.e., </a:t>
            </a:r>
          </a:p>
        </p:txBody>
      </p:sp>
      <p:sp>
        <p:nvSpPr>
          <p:cNvPr id="22539" name="Text Box 33"/>
          <p:cNvSpPr txBox="1">
            <a:spLocks noChangeArrowheads="1"/>
          </p:cNvSpPr>
          <p:nvPr/>
        </p:nvSpPr>
        <p:spPr bwMode="auto">
          <a:xfrm>
            <a:off x="6654800" y="3789363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,   then</a:t>
            </a:r>
          </a:p>
        </p:txBody>
      </p:sp>
      <p:pic>
        <p:nvPicPr>
          <p:cNvPr id="22540" name="Picture 3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5038" y="4422775"/>
            <a:ext cx="51498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1" name="Text Box 36"/>
          <p:cNvSpPr txBox="1">
            <a:spLocks noChangeArrowheads="1"/>
          </p:cNvSpPr>
          <p:nvPr/>
        </p:nvSpPr>
        <p:spPr bwMode="auto">
          <a:xfrm>
            <a:off x="468313" y="5157788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40000"/>
              </a:spcAft>
            </a:pPr>
            <a:r>
              <a:rPr lang="en-US">
                <a:solidFill>
                  <a:srgbClr val="000000"/>
                </a:solidFill>
                <a:cs typeface="Times New Roman" charset="0"/>
              </a:rPr>
              <a:t>→</a:t>
            </a:r>
          </a:p>
        </p:txBody>
      </p:sp>
      <p:pic>
        <p:nvPicPr>
          <p:cNvPr id="22542" name="Picture 3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256213"/>
            <a:ext cx="18637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Text Box 39"/>
          <p:cNvSpPr txBox="1">
            <a:spLocks noChangeArrowheads="1"/>
          </p:cNvSpPr>
          <p:nvPr/>
        </p:nvSpPr>
        <p:spPr bwMode="auto">
          <a:xfrm>
            <a:off x="3421063" y="5157788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40000"/>
              </a:spcAft>
            </a:pPr>
            <a:r>
              <a:rPr lang="en-US" i="1">
                <a:solidFill>
                  <a:srgbClr val="000000"/>
                </a:solidFill>
              </a:rPr>
              <a:t>x</a:t>
            </a:r>
            <a:r>
              <a:rPr lang="en-US">
                <a:solidFill>
                  <a:srgbClr val="000000"/>
                </a:solidFill>
              </a:rPr>
              <a:t> and  </a:t>
            </a:r>
            <a:r>
              <a:rPr lang="en-US" i="1">
                <a:solidFill>
                  <a:srgbClr val="000000"/>
                </a:solidFill>
              </a:rPr>
              <a:t>y</a:t>
            </a:r>
            <a:r>
              <a:rPr lang="en-US">
                <a:solidFill>
                  <a:srgbClr val="000000"/>
                </a:solidFill>
              </a:rPr>
              <a:t>, ‘uncorrelated’</a:t>
            </a:r>
          </a:p>
        </p:txBody>
      </p:sp>
      <p:sp>
        <p:nvSpPr>
          <p:cNvPr id="22544" name="Text Box 40"/>
          <p:cNvSpPr txBox="1">
            <a:spLocks noChangeArrowheads="1"/>
          </p:cNvSpPr>
          <p:nvPr/>
        </p:nvSpPr>
        <p:spPr bwMode="auto">
          <a:xfrm>
            <a:off x="468313" y="5805488"/>
            <a:ext cx="4391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40000"/>
              </a:spcAft>
            </a:pPr>
            <a:r>
              <a:rPr lang="en-US">
                <a:solidFill>
                  <a:srgbClr val="000000"/>
                </a:solidFill>
              </a:rPr>
              <a:t>N.B. converse not always true.</a:t>
            </a:r>
          </a:p>
        </p:txBody>
      </p:sp>
      <p:pic>
        <p:nvPicPr>
          <p:cNvPr id="22545" name="Picture 4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2525" y="3859213"/>
            <a:ext cx="29543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9713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28600"/>
            <a:ext cx="3816350" cy="50482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Correlation (cont.) </a:t>
            </a:r>
          </a:p>
        </p:txBody>
      </p:sp>
      <p:pic>
        <p:nvPicPr>
          <p:cNvPr id="23558" name="Picture 18" descr="fig_1_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4275"/>
            <a:ext cx="5486400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49475"/>
            <a:ext cx="12731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99338" y="2151063"/>
            <a:ext cx="151606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650" y="4530725"/>
            <a:ext cx="12731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32675" y="4530725"/>
            <a:ext cx="12731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4933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538163" y="252413"/>
            <a:ext cx="3673475" cy="503237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Some distributions</a:t>
            </a:r>
          </a:p>
        </p:txBody>
      </p:sp>
      <p:sp>
        <p:nvSpPr>
          <p:cNvPr id="16390" name="Text Box 5"/>
          <p:cNvSpPr txBox="1">
            <a:spLocks noChangeArrowheads="1"/>
          </p:cNvSpPr>
          <p:nvPr/>
        </p:nvSpPr>
        <p:spPr bwMode="auto">
          <a:xfrm>
            <a:off x="909638" y="892175"/>
            <a:ext cx="2492990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US" u="sng" dirty="0">
                <a:solidFill>
                  <a:schemeClr val="tx1"/>
                </a:solidFill>
              </a:rPr>
              <a:t>Distribution/</a:t>
            </a:r>
            <a:r>
              <a:rPr lang="en-US" u="sng" dirty="0" err="1">
                <a:solidFill>
                  <a:schemeClr val="tx1"/>
                </a:solidFill>
              </a:rPr>
              <a:t>pdf</a:t>
            </a:r>
            <a:r>
              <a:rPr lang="en-US" u="sng" dirty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chemeClr val="tx1"/>
                </a:solidFill>
              </a:rPr>
              <a:t>Binomial		</a:t>
            </a:r>
          </a:p>
          <a:p>
            <a:pPr>
              <a:spcAft>
                <a:spcPts val="400"/>
              </a:spcAft>
            </a:pPr>
            <a:r>
              <a:rPr lang="en-US" dirty="0">
                <a:solidFill>
                  <a:schemeClr val="tx1"/>
                </a:solidFill>
              </a:rPr>
              <a:t>Multinomial		</a:t>
            </a:r>
            <a:endParaRPr lang="en-US" i="1" dirty="0">
              <a:solidFill>
                <a:schemeClr val="tx1"/>
              </a:solidFill>
            </a:endParaRPr>
          </a:p>
          <a:p>
            <a:pPr>
              <a:spcAft>
                <a:spcPts val="400"/>
              </a:spcAft>
            </a:pPr>
            <a:r>
              <a:rPr lang="en-US" dirty="0" smtClean="0">
                <a:solidFill>
                  <a:schemeClr val="tx1"/>
                </a:solidFill>
              </a:rPr>
              <a:t>Uniform</a:t>
            </a:r>
            <a:r>
              <a:rPr lang="en-US" dirty="0">
                <a:solidFill>
                  <a:schemeClr val="tx1"/>
                </a:solidFill>
              </a:rPr>
              <a:t>		</a:t>
            </a:r>
          </a:p>
          <a:p>
            <a:pPr>
              <a:spcAft>
                <a:spcPts val="400"/>
              </a:spcAft>
            </a:pPr>
            <a:r>
              <a:rPr lang="en-US" dirty="0" smtClean="0">
                <a:solidFill>
                  <a:schemeClr val="tx1"/>
                </a:solidFill>
              </a:rPr>
              <a:t>Gaussian</a:t>
            </a: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xmlns="" val="12724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5113338" cy="50482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Binomial distribution</a:t>
            </a: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708025" y="1052513"/>
            <a:ext cx="6962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Consider </a:t>
            </a:r>
            <a:r>
              <a:rPr lang="en-US" i="1">
                <a:solidFill>
                  <a:srgbClr val="000000"/>
                </a:solidFill>
              </a:rPr>
              <a:t>N</a:t>
            </a:r>
            <a:r>
              <a:rPr lang="en-US">
                <a:solidFill>
                  <a:srgbClr val="000000"/>
                </a:solidFill>
              </a:rPr>
              <a:t> independent experiments (Bernoulli trials):</a:t>
            </a:r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1239838" y="1525588"/>
            <a:ext cx="5697894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20000"/>
              </a:spcAft>
            </a:pPr>
            <a:r>
              <a:rPr lang="en-US" dirty="0">
                <a:solidFill>
                  <a:srgbClr val="000000"/>
                </a:solidFill>
              </a:rPr>
              <a:t>outcome of each is ‘success’ or ‘failure’,</a:t>
            </a:r>
          </a:p>
          <a:p>
            <a:r>
              <a:rPr lang="en-US" dirty="0">
                <a:solidFill>
                  <a:srgbClr val="000000"/>
                </a:solidFill>
              </a:rPr>
              <a:t>probability of success on any given trial is </a:t>
            </a:r>
            <a:r>
              <a:rPr lang="en-US" i="1" dirty="0">
                <a:solidFill>
                  <a:srgbClr val="000000"/>
                </a:solidFill>
              </a:rPr>
              <a:t>p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416" name="Text Box 7"/>
          <p:cNvSpPr txBox="1">
            <a:spLocks noChangeArrowheads="1"/>
          </p:cNvSpPr>
          <p:nvPr/>
        </p:nvSpPr>
        <p:spPr bwMode="auto">
          <a:xfrm>
            <a:off x="735013" y="2492375"/>
            <a:ext cx="7153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Define discrete r.v. </a:t>
            </a:r>
            <a:r>
              <a:rPr lang="en-US" i="1">
                <a:solidFill>
                  <a:srgbClr val="000000"/>
                </a:solidFill>
              </a:rPr>
              <a:t>n</a:t>
            </a:r>
            <a:r>
              <a:rPr lang="en-US">
                <a:solidFill>
                  <a:srgbClr val="000000"/>
                </a:solidFill>
              </a:rPr>
              <a:t> = number of successes (0 </a:t>
            </a:r>
            <a:r>
              <a:rPr lang="en-US">
                <a:solidFill>
                  <a:srgbClr val="000000"/>
                </a:solidFill>
                <a:cs typeface="Times New Roman" charset="0"/>
              </a:rPr>
              <a:t>≤</a:t>
            </a:r>
            <a:r>
              <a:rPr lang="en-US">
                <a:solidFill>
                  <a:srgbClr val="000000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i="1">
                <a:solidFill>
                  <a:srgbClr val="000000"/>
                </a:solidFill>
                <a:ea typeface="Times New Roman" charset="0"/>
                <a:cs typeface="Times New Roman" charset="0"/>
              </a:rPr>
              <a:t>n</a:t>
            </a:r>
            <a:r>
              <a:rPr lang="en-US">
                <a:solidFill>
                  <a:srgbClr val="000000"/>
                </a:solidFill>
                <a:ea typeface="Times New Roman" charset="0"/>
                <a:cs typeface="Times New Roman" charset="0"/>
              </a:rPr>
              <a:t> ≤  </a:t>
            </a:r>
            <a:r>
              <a:rPr lang="en-US" i="1">
                <a:solidFill>
                  <a:srgbClr val="000000"/>
                </a:solidFill>
                <a:ea typeface="Times New Roman" charset="0"/>
                <a:cs typeface="Times New Roman" charset="0"/>
              </a:rPr>
              <a:t>N</a:t>
            </a:r>
            <a:r>
              <a:rPr lang="en-US">
                <a:solidFill>
                  <a:srgbClr val="000000"/>
                </a:solidFill>
                <a:ea typeface="Times New Roman" charset="0"/>
                <a:cs typeface="Times New Roman" charset="0"/>
              </a:rPr>
              <a:t>).</a:t>
            </a:r>
          </a:p>
        </p:txBody>
      </p: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731838" y="3116263"/>
            <a:ext cx="7170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Probability of a specific outcome (in order), e.g. ‘</a:t>
            </a:r>
            <a:r>
              <a:rPr lang="en-US" dirty="0" err="1">
                <a:solidFill>
                  <a:srgbClr val="000000"/>
                </a:solidFill>
              </a:rPr>
              <a:t>ssfsf</a:t>
            </a:r>
            <a:r>
              <a:rPr lang="en-US" dirty="0">
                <a:solidFill>
                  <a:srgbClr val="000000"/>
                </a:solidFill>
              </a:rPr>
              <a:t>’ is</a:t>
            </a:r>
          </a:p>
        </p:txBody>
      </p:sp>
      <p:pic>
        <p:nvPicPr>
          <p:cNvPr id="17418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717925"/>
            <a:ext cx="5008562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9" name="Text Box 10"/>
          <p:cNvSpPr txBox="1">
            <a:spLocks noChangeArrowheads="1"/>
          </p:cNvSpPr>
          <p:nvPr/>
        </p:nvSpPr>
        <p:spPr bwMode="auto">
          <a:xfrm>
            <a:off x="714375" y="4411663"/>
            <a:ext cx="4329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But order not important; there are</a:t>
            </a:r>
          </a:p>
        </p:txBody>
      </p:sp>
      <p:pic>
        <p:nvPicPr>
          <p:cNvPr id="17420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9075" y="4302125"/>
            <a:ext cx="15779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1" name="Text Box 12"/>
          <p:cNvSpPr txBox="1">
            <a:spLocks noChangeArrowheads="1"/>
          </p:cNvSpPr>
          <p:nvPr/>
        </p:nvSpPr>
        <p:spPr bwMode="auto">
          <a:xfrm>
            <a:off x="735013" y="5197475"/>
            <a:ext cx="7740520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20000"/>
              </a:spcAft>
            </a:pPr>
            <a:r>
              <a:rPr lang="en-US" dirty="0">
                <a:solidFill>
                  <a:srgbClr val="000000"/>
                </a:solidFill>
              </a:rPr>
              <a:t>ways (permutations) to get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successes in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trials, total </a:t>
            </a:r>
          </a:p>
          <a:p>
            <a:r>
              <a:rPr lang="en-US" dirty="0">
                <a:solidFill>
                  <a:srgbClr val="000000"/>
                </a:solidFill>
              </a:rPr>
              <a:t>probability for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is sum of probabilities for each permutation.</a:t>
            </a:r>
          </a:p>
        </p:txBody>
      </p:sp>
    </p:spTree>
    <p:extLst>
      <p:ext uri="{BB962C8B-B14F-4D97-AF65-F5344CB8AC3E}">
        <p14:creationId xmlns:p14="http://schemas.microsoft.com/office/powerpoint/2010/main" xmlns="" val="38845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5113338" cy="50482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Binomial distribution  (2)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708025" y="1052513"/>
            <a:ext cx="480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The binomial distribution is therefore</a:t>
            </a:r>
          </a:p>
        </p:txBody>
      </p:sp>
      <p:pic>
        <p:nvPicPr>
          <p:cNvPr id="18439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708150"/>
            <a:ext cx="5434012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Line 7"/>
          <p:cNvSpPr>
            <a:spLocks noChangeShapeType="1"/>
          </p:cNvSpPr>
          <p:nvPr/>
        </p:nvSpPr>
        <p:spPr bwMode="auto">
          <a:xfrm flipV="1">
            <a:off x="1619250" y="2347913"/>
            <a:ext cx="288925" cy="57626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1" name="Text Box 8"/>
          <p:cNvSpPr txBox="1">
            <a:spLocks noChangeArrowheads="1"/>
          </p:cNvSpPr>
          <p:nvPr/>
        </p:nvSpPr>
        <p:spPr bwMode="auto">
          <a:xfrm>
            <a:off x="960438" y="2894013"/>
            <a:ext cx="11757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random</a:t>
            </a:r>
          </a:p>
          <a:p>
            <a:r>
              <a:rPr lang="en-US" dirty="0">
                <a:solidFill>
                  <a:srgbClr val="000000"/>
                </a:solidFill>
              </a:rPr>
              <a:t>variable</a:t>
            </a:r>
          </a:p>
        </p:txBody>
      </p:sp>
      <p:sp>
        <p:nvSpPr>
          <p:cNvPr id="18442" name="Line 9"/>
          <p:cNvSpPr>
            <a:spLocks noChangeShapeType="1"/>
          </p:cNvSpPr>
          <p:nvPr/>
        </p:nvSpPr>
        <p:spPr bwMode="auto">
          <a:xfrm flipH="1" flipV="1">
            <a:off x="2627313" y="2420938"/>
            <a:ext cx="360362" cy="50323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Text Box 10"/>
          <p:cNvSpPr txBox="1">
            <a:spLocks noChangeArrowheads="1"/>
          </p:cNvSpPr>
          <p:nvPr/>
        </p:nvSpPr>
        <p:spPr bwMode="auto">
          <a:xfrm>
            <a:off x="2824163" y="2873375"/>
            <a:ext cx="1534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parameters</a:t>
            </a:r>
          </a:p>
        </p:txBody>
      </p:sp>
      <p:sp>
        <p:nvSpPr>
          <p:cNvPr id="18444" name="Text Box 11"/>
          <p:cNvSpPr txBox="1">
            <a:spLocks noChangeArrowheads="1"/>
          </p:cNvSpPr>
          <p:nvPr/>
        </p:nvSpPr>
        <p:spPr bwMode="auto">
          <a:xfrm>
            <a:off x="663575" y="3933825"/>
            <a:ext cx="60385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For the expectation value and variance we find:</a:t>
            </a:r>
          </a:p>
        </p:txBody>
      </p:sp>
      <p:pic>
        <p:nvPicPr>
          <p:cNvPr id="18445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7325" y="4651375"/>
            <a:ext cx="3546475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648325"/>
            <a:ext cx="449580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8804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5113338" cy="50482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Binomial distribution  (3)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708025" y="1052513"/>
            <a:ext cx="7372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Binomial distribution for several values of the parameters:</a:t>
            </a:r>
          </a:p>
        </p:txBody>
      </p:sp>
      <p:pic>
        <p:nvPicPr>
          <p:cNvPr id="19463" name="Picture 6" descr="fig_2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00213"/>
            <a:ext cx="2989263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7" descr="fig_2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700213"/>
            <a:ext cx="2989262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663575" y="5465763"/>
            <a:ext cx="79493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Example:  observe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decays of W</a:t>
            </a:r>
            <a:r>
              <a:rPr lang="en-US" baseline="30000" dirty="0">
                <a:solidFill>
                  <a:srgbClr val="000000"/>
                </a:solidFill>
                <a:cs typeface="Times New Roman" charset="0"/>
              </a:rPr>
              <a:t>±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,  the number </a:t>
            </a:r>
            <a:r>
              <a:rPr lang="en-US" i="1" dirty="0">
                <a:solidFill>
                  <a:srgbClr val="000000"/>
                </a:solidFill>
                <a:cs typeface="Times New Roman" charset="0"/>
              </a:rPr>
              <a:t>n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 of which are </a:t>
            </a:r>
          </a:p>
          <a:p>
            <a:r>
              <a:rPr lang="en-US" dirty="0" err="1">
                <a:solidFill>
                  <a:srgbClr val="000000"/>
                </a:solidFill>
                <a:cs typeface="Times New Roman" charset="0"/>
              </a:rPr>
              <a:t>W→</a:t>
            </a:r>
            <a:r>
              <a:rPr lang="en-US" dirty="0" err="1">
                <a:solidFill>
                  <a:srgbClr val="000000"/>
                </a:solidFill>
                <a:latin typeface="Symbol" charset="0"/>
                <a:cs typeface="Times New Roman" charset="0"/>
              </a:rPr>
              <a:t>mn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 is a binomial </a:t>
            </a:r>
            <a:r>
              <a:rPr lang="en-US" dirty="0" err="1">
                <a:solidFill>
                  <a:srgbClr val="000000"/>
                </a:solidFill>
                <a:cs typeface="Times New Roman" charset="0"/>
              </a:rPr>
              <a:t>r.v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., </a:t>
            </a:r>
            <a:r>
              <a:rPr lang="en-US" i="1" dirty="0">
                <a:solidFill>
                  <a:srgbClr val="000000"/>
                </a:solidFill>
                <a:cs typeface="Times New Roman" charset="0"/>
              </a:rPr>
              <a:t>p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 = branching ratio.</a:t>
            </a:r>
          </a:p>
        </p:txBody>
      </p:sp>
    </p:spTree>
    <p:extLst>
      <p:ext uri="{BB962C8B-B14F-4D97-AF65-F5344CB8AC3E}">
        <p14:creationId xmlns:p14="http://schemas.microsoft.com/office/powerpoint/2010/main" xmlns="" val="11564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5113338" cy="50482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Multinomial distribution</a:t>
            </a:r>
          </a:p>
        </p:txBody>
      </p:sp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525463" y="981075"/>
            <a:ext cx="85185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Like binomial but now </a:t>
            </a:r>
            <a:r>
              <a:rPr lang="en-US" i="1" dirty="0">
                <a:solidFill>
                  <a:srgbClr val="000000"/>
                </a:solidFill>
              </a:rPr>
              <a:t>m</a:t>
            </a:r>
            <a:r>
              <a:rPr lang="en-US" dirty="0">
                <a:solidFill>
                  <a:srgbClr val="000000"/>
                </a:solidFill>
              </a:rPr>
              <a:t> outcomes instead of two, probabilities are</a:t>
            </a: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539750" y="2492375"/>
            <a:ext cx="5826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For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trials we want the probability to obtain:</a:t>
            </a:r>
          </a:p>
        </p:txBody>
      </p:sp>
      <p:pic>
        <p:nvPicPr>
          <p:cNvPr id="20488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1888" y="1530350"/>
            <a:ext cx="54038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Text Box 8"/>
          <p:cNvSpPr txBox="1">
            <a:spLocks noChangeArrowheads="1"/>
          </p:cNvSpPr>
          <p:nvPr/>
        </p:nvSpPr>
        <p:spPr bwMode="auto">
          <a:xfrm>
            <a:off x="1455738" y="3068638"/>
            <a:ext cx="23703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of outcome 1,</a:t>
            </a:r>
          </a:p>
          <a:p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of outcome 2,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>
                <a:solidFill>
                  <a:srgbClr val="000000"/>
                </a:solidFill>
                <a:sym typeface="Symbol" charset="0"/>
              </a:rPr>
              <a:t></a:t>
            </a:r>
          </a:p>
          <a:p>
            <a:r>
              <a:rPr lang="en-US" i="1" dirty="0">
                <a:solidFill>
                  <a:srgbClr val="000000"/>
                </a:solidFill>
                <a:sym typeface="Symbol" charset="0"/>
              </a:rPr>
              <a:t>n</a:t>
            </a:r>
            <a:r>
              <a:rPr lang="en-US" i="1" baseline="-25000" dirty="0">
                <a:solidFill>
                  <a:srgbClr val="000000"/>
                </a:solidFill>
                <a:sym typeface="Symbol" charset="0"/>
              </a:rPr>
              <a:t>m</a:t>
            </a:r>
            <a:r>
              <a:rPr lang="en-US" dirty="0">
                <a:solidFill>
                  <a:srgbClr val="000000"/>
                </a:solidFill>
                <a:sym typeface="Symbol" charset="0"/>
              </a:rPr>
              <a:t> of outcome </a:t>
            </a:r>
            <a:r>
              <a:rPr lang="en-US" i="1" dirty="0">
                <a:solidFill>
                  <a:srgbClr val="000000"/>
                </a:solidFill>
                <a:sym typeface="Symbol" charset="0"/>
              </a:rPr>
              <a:t>m</a:t>
            </a:r>
            <a:r>
              <a:rPr lang="en-US" dirty="0">
                <a:solidFill>
                  <a:srgbClr val="000000"/>
                </a:solidFill>
                <a:sym typeface="Symbol" charset="0"/>
              </a:rPr>
              <a:t>.</a:t>
            </a:r>
          </a:p>
        </p:txBody>
      </p:sp>
      <p:sp>
        <p:nvSpPr>
          <p:cNvPr id="20490" name="Text Box 9"/>
          <p:cNvSpPr txBox="1">
            <a:spLocks noChangeArrowheads="1"/>
          </p:cNvSpPr>
          <p:nvPr/>
        </p:nvSpPr>
        <p:spPr bwMode="auto">
          <a:xfrm>
            <a:off x="611188" y="4702175"/>
            <a:ext cx="49808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This is the multinomial distribution for</a:t>
            </a:r>
          </a:p>
        </p:txBody>
      </p:sp>
      <p:pic>
        <p:nvPicPr>
          <p:cNvPr id="20491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4825" y="4810125"/>
            <a:ext cx="244316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3475" y="5308600"/>
            <a:ext cx="58451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211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04813"/>
            <a:ext cx="5113338" cy="50482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Multinomial distribution (2)</a:t>
            </a:r>
          </a:p>
        </p:txBody>
      </p:sp>
      <p:sp>
        <p:nvSpPr>
          <p:cNvPr id="21510" name="Text Box 3"/>
          <p:cNvSpPr txBox="1">
            <a:spLocks noChangeArrowheads="1"/>
          </p:cNvSpPr>
          <p:nvPr/>
        </p:nvSpPr>
        <p:spPr bwMode="auto">
          <a:xfrm>
            <a:off x="525463" y="981075"/>
            <a:ext cx="75388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Now consider outcome </a:t>
            </a:r>
            <a:r>
              <a:rPr lang="en-US" i="1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as ‘success’, all others as ‘failure’.</a:t>
            </a:r>
          </a:p>
        </p:txBody>
      </p:sp>
      <p:sp>
        <p:nvSpPr>
          <p:cNvPr id="21511" name="Text Box 4"/>
          <p:cNvSpPr txBox="1">
            <a:spLocks noChangeArrowheads="1"/>
          </p:cNvSpPr>
          <p:nvPr/>
        </p:nvSpPr>
        <p:spPr bwMode="auto">
          <a:xfrm>
            <a:off x="900113" y="1557338"/>
            <a:ext cx="66377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cs typeface="Times New Roman" charset="0"/>
              </a:rPr>
              <a:t>→ all </a:t>
            </a:r>
            <a:r>
              <a:rPr lang="en-US" i="1" dirty="0" err="1">
                <a:solidFill>
                  <a:srgbClr val="000000"/>
                </a:solidFill>
                <a:cs typeface="Times New Roman" charset="0"/>
              </a:rPr>
              <a:t>n</a:t>
            </a:r>
            <a:r>
              <a:rPr lang="en-US" i="1" baseline="-25000" dirty="0" err="1">
                <a:solidFill>
                  <a:srgbClr val="000000"/>
                </a:solidFill>
                <a:cs typeface="Times New Roman" charset="0"/>
              </a:rPr>
              <a:t>i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 individually binomial with parameters </a:t>
            </a:r>
            <a:r>
              <a:rPr lang="en-US" i="1" dirty="0">
                <a:solidFill>
                  <a:srgbClr val="000000"/>
                </a:solidFill>
                <a:cs typeface="Times New Roman" charset="0"/>
              </a:rPr>
              <a:t>N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, </a:t>
            </a:r>
            <a:r>
              <a:rPr lang="en-US" i="1" dirty="0">
                <a:solidFill>
                  <a:srgbClr val="000000"/>
                </a:solidFill>
                <a:cs typeface="Times New Roman" charset="0"/>
              </a:rPr>
              <a:t>p</a:t>
            </a:r>
            <a:r>
              <a:rPr lang="en-US" i="1" baseline="-25000" dirty="0">
                <a:solidFill>
                  <a:srgbClr val="000000"/>
                </a:solidFill>
                <a:cs typeface="Times New Roman" charset="0"/>
              </a:rPr>
              <a:t>i</a:t>
            </a:r>
          </a:p>
        </p:txBody>
      </p:sp>
      <p:pic>
        <p:nvPicPr>
          <p:cNvPr id="21512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6525" y="2278063"/>
            <a:ext cx="5176838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Text Box 6"/>
          <p:cNvSpPr txBox="1">
            <a:spLocks noChangeArrowheads="1"/>
          </p:cNvSpPr>
          <p:nvPr/>
        </p:nvSpPr>
        <p:spPr bwMode="auto">
          <a:xfrm>
            <a:off x="6877050" y="2205038"/>
            <a:ext cx="11691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for all </a:t>
            </a:r>
            <a:r>
              <a:rPr lang="en-US" i="1" dirty="0" err="1">
                <a:solidFill>
                  <a:srgbClr val="000000"/>
                </a:solidFill>
              </a:rPr>
              <a:t>i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1514" name="Text Box 7"/>
          <p:cNvSpPr txBox="1">
            <a:spLocks noChangeArrowheads="1"/>
          </p:cNvSpPr>
          <p:nvPr/>
        </p:nvSpPr>
        <p:spPr bwMode="auto">
          <a:xfrm>
            <a:off x="592138" y="3017838"/>
            <a:ext cx="4893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One can also find the covariance to be</a:t>
            </a:r>
          </a:p>
        </p:txBody>
      </p:sp>
      <p:sp>
        <p:nvSpPr>
          <p:cNvPr id="21515" name="Text Box 8"/>
          <p:cNvSpPr txBox="1">
            <a:spLocks noChangeArrowheads="1"/>
          </p:cNvSpPr>
          <p:nvPr/>
        </p:nvSpPr>
        <p:spPr bwMode="auto">
          <a:xfrm>
            <a:off x="611188" y="4384675"/>
            <a:ext cx="1501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Example:  </a:t>
            </a:r>
          </a:p>
        </p:txBody>
      </p:sp>
      <p:pic>
        <p:nvPicPr>
          <p:cNvPr id="21516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4713" y="4508500"/>
            <a:ext cx="244316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7" name="Text Box 10"/>
          <p:cNvSpPr txBox="1">
            <a:spLocks noChangeArrowheads="1"/>
          </p:cNvSpPr>
          <p:nvPr/>
        </p:nvSpPr>
        <p:spPr bwMode="auto">
          <a:xfrm>
            <a:off x="4692650" y="4365625"/>
            <a:ext cx="2924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represents a histogram</a:t>
            </a:r>
          </a:p>
        </p:txBody>
      </p:sp>
      <p:sp>
        <p:nvSpPr>
          <p:cNvPr id="21518" name="Text Box 11"/>
          <p:cNvSpPr txBox="1">
            <a:spLocks noChangeArrowheads="1"/>
          </p:cNvSpPr>
          <p:nvPr/>
        </p:nvSpPr>
        <p:spPr bwMode="auto">
          <a:xfrm>
            <a:off x="631825" y="4916488"/>
            <a:ext cx="65184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with </a:t>
            </a:r>
            <a:r>
              <a:rPr lang="en-US" i="1" dirty="0">
                <a:solidFill>
                  <a:srgbClr val="000000"/>
                </a:solidFill>
              </a:rPr>
              <a:t>m</a:t>
            </a:r>
            <a:r>
              <a:rPr lang="en-US" dirty="0">
                <a:solidFill>
                  <a:srgbClr val="000000"/>
                </a:solidFill>
              </a:rPr>
              <a:t> bins,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total entries, all entries independent.</a:t>
            </a:r>
          </a:p>
        </p:txBody>
      </p:sp>
      <p:pic>
        <p:nvPicPr>
          <p:cNvPr id="21519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0863" y="3757613"/>
            <a:ext cx="27178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5067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3375"/>
            <a:ext cx="3600450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Uniform distribution</a:t>
            </a:r>
          </a:p>
        </p:txBody>
      </p:sp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525463" y="884238"/>
            <a:ext cx="7897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Consider a continuous </a:t>
            </a:r>
            <a:r>
              <a:rPr lang="en-US" dirty="0" err="1">
                <a:solidFill>
                  <a:srgbClr val="000000"/>
                </a:solidFill>
              </a:rPr>
              <a:t>r.v</a:t>
            </a:r>
            <a:r>
              <a:rPr lang="en-US" dirty="0">
                <a:solidFill>
                  <a:srgbClr val="000000"/>
                </a:solidFill>
              </a:rPr>
              <a:t>.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 with </a:t>
            </a:r>
            <a:r>
              <a:rPr lang="en-US" dirty="0">
                <a:solidFill>
                  <a:srgbClr val="000000"/>
                </a:solidFill>
                <a:latin typeface="Symbol" charset="0"/>
              </a:rPr>
              <a:t>-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∞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 &lt; x &lt; ∞ .  Uniform </a:t>
            </a:r>
            <a:r>
              <a:rPr lang="en-US" dirty="0" err="1">
                <a:solidFill>
                  <a:srgbClr val="000000"/>
                </a:solidFill>
                <a:ea typeface="Times New Roman" charset="0"/>
                <a:cs typeface="Times New Roman" charset="0"/>
              </a:rPr>
              <a:t>pdf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 is:</a:t>
            </a:r>
          </a:p>
        </p:txBody>
      </p:sp>
      <p:pic>
        <p:nvPicPr>
          <p:cNvPr id="23559" name="Picture 6" descr="uniform_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38725" y="1663700"/>
            <a:ext cx="3494088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3" y="1628775"/>
            <a:ext cx="39497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8"/>
          <p:cNvSpPr txBox="1">
            <a:spLocks noChangeArrowheads="1"/>
          </p:cNvSpPr>
          <p:nvPr/>
        </p:nvSpPr>
        <p:spPr bwMode="auto">
          <a:xfrm>
            <a:off x="633413" y="4335463"/>
            <a:ext cx="68064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N.B.  For any </a:t>
            </a:r>
            <a:r>
              <a:rPr lang="en-US" dirty="0" err="1">
                <a:solidFill>
                  <a:srgbClr val="000000"/>
                </a:solidFill>
              </a:rPr>
              <a:t>r.v</a:t>
            </a:r>
            <a:r>
              <a:rPr lang="en-US" dirty="0">
                <a:solidFill>
                  <a:srgbClr val="000000"/>
                </a:solidFill>
              </a:rPr>
              <a:t>.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 with cumulative distribution </a:t>
            </a:r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),</a:t>
            </a:r>
          </a:p>
          <a:p>
            <a:r>
              <a:rPr lang="en-US" i="1" dirty="0">
                <a:solidFill>
                  <a:srgbClr val="0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 = </a:t>
            </a:r>
            <a:r>
              <a:rPr lang="en-US" i="1" dirty="0">
                <a:solidFill>
                  <a:srgbClr val="000000"/>
                </a:solidFill>
              </a:rPr>
              <a:t>F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) is uniform in [0,1].</a:t>
            </a:r>
          </a:p>
        </p:txBody>
      </p:sp>
      <p:pic>
        <p:nvPicPr>
          <p:cNvPr id="23562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8975" y="2714625"/>
            <a:ext cx="22034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611188" y="5373688"/>
            <a:ext cx="72250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Example:  for </a:t>
            </a:r>
            <a:r>
              <a:rPr lang="en-US" dirty="0">
                <a:solidFill>
                  <a:srgbClr val="000000"/>
                </a:solidFill>
                <a:latin typeface="Symbol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→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Symbol" charset="0"/>
                <a:ea typeface="Times New Roman" charset="0"/>
                <a:cs typeface="Times New Roman" charset="0"/>
              </a:rPr>
              <a:t>gg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i="1" dirty="0" err="1">
                <a:solidFill>
                  <a:srgbClr val="000000"/>
                </a:solidFill>
                <a:ea typeface="Times New Roman" charset="0"/>
                <a:cs typeface="Times New Roman" charset="0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latin typeface="Symbol" charset="0"/>
                <a:ea typeface="Times New Roman" charset="0"/>
                <a:cs typeface="Times New Roman" charset="0"/>
              </a:rPr>
              <a:t>g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 is uniform in [</a:t>
            </a:r>
            <a:r>
              <a:rPr lang="en-US" i="1" dirty="0" err="1">
                <a:solidFill>
                  <a:srgbClr val="000000"/>
                </a:solidFill>
                <a:ea typeface="Times New Roman" charset="0"/>
                <a:cs typeface="Times New Roman" charset="0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ea typeface="Times New Roman" charset="0"/>
                <a:cs typeface="Times New Roman" charset="0"/>
              </a:rPr>
              <a:t>min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i="1" dirty="0" err="1">
                <a:solidFill>
                  <a:srgbClr val="000000"/>
                </a:solidFill>
                <a:ea typeface="Times New Roman" charset="0"/>
                <a:cs typeface="Times New Roman" charset="0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ea typeface="Times New Roman" charset="0"/>
                <a:cs typeface="Times New Roman" charset="0"/>
              </a:rPr>
              <a:t>max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], with</a:t>
            </a:r>
          </a:p>
        </p:txBody>
      </p:sp>
      <p:pic>
        <p:nvPicPr>
          <p:cNvPr id="23564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7238" y="5883275"/>
            <a:ext cx="57785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Picture 1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6900" y="3484563"/>
            <a:ext cx="246538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3221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3375"/>
            <a:ext cx="4176713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Gaussian distribution</a:t>
            </a: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525463" y="890588"/>
            <a:ext cx="7958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The Gaussian (normal) </a:t>
            </a:r>
            <a:r>
              <a:rPr lang="en-US" dirty="0" err="1">
                <a:solidFill>
                  <a:srgbClr val="000000"/>
                </a:solidFill>
              </a:rPr>
              <a:t>pdf</a:t>
            </a:r>
            <a:r>
              <a:rPr lang="en-US" dirty="0">
                <a:solidFill>
                  <a:srgbClr val="000000"/>
                </a:solidFill>
              </a:rPr>
              <a:t> for a continuous </a:t>
            </a:r>
            <a:r>
              <a:rPr lang="en-US" dirty="0" err="1">
                <a:solidFill>
                  <a:srgbClr val="000000"/>
                </a:solidFill>
              </a:rPr>
              <a:t>r.v</a:t>
            </a:r>
            <a:r>
              <a:rPr lang="en-US" dirty="0">
                <a:solidFill>
                  <a:srgbClr val="000000"/>
                </a:solidFill>
              </a:rPr>
              <a:t>.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 is defined by:</a:t>
            </a:r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611188" y="4149725"/>
            <a:ext cx="64158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Special case: 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m</a:t>
            </a:r>
            <a:r>
              <a:rPr lang="en-US" dirty="0">
                <a:solidFill>
                  <a:srgbClr val="000000"/>
                </a:solidFill>
              </a:rPr>
              <a:t> = 0, 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s</a:t>
            </a:r>
            <a:r>
              <a:rPr lang="en-US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= 1   (‘standard Gaussian’):</a:t>
            </a:r>
          </a:p>
        </p:txBody>
      </p:sp>
      <p:pic>
        <p:nvPicPr>
          <p:cNvPr id="25608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3" y="1628775"/>
            <a:ext cx="41148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0400" y="2652713"/>
            <a:ext cx="11922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3" y="3406775"/>
            <a:ext cx="13303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10" descr="fig_2_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6550" y="1557338"/>
            <a:ext cx="3043238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Text Box 11"/>
          <p:cNvSpPr txBox="1">
            <a:spLocks noChangeArrowheads="1"/>
          </p:cNvSpPr>
          <p:nvPr/>
        </p:nvSpPr>
        <p:spPr bwMode="auto">
          <a:xfrm>
            <a:off x="2268538" y="2565400"/>
            <a:ext cx="317161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(N.B. often 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m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s</a:t>
            </a:r>
            <a:r>
              <a:rPr lang="en-US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denote</a:t>
            </a:r>
          </a:p>
          <a:p>
            <a:r>
              <a:rPr lang="en-US" dirty="0">
                <a:solidFill>
                  <a:srgbClr val="000000"/>
                </a:solidFill>
              </a:rPr>
              <a:t>mean, variance of any</a:t>
            </a:r>
          </a:p>
          <a:p>
            <a:r>
              <a:rPr lang="en-US" dirty="0" err="1">
                <a:solidFill>
                  <a:srgbClr val="000000"/>
                </a:solidFill>
              </a:rPr>
              <a:t>r.v</a:t>
            </a:r>
            <a:r>
              <a:rPr lang="en-US" dirty="0">
                <a:solidFill>
                  <a:srgbClr val="000000"/>
                </a:solidFill>
              </a:rPr>
              <a:t>., not only Gaussian.)</a:t>
            </a:r>
          </a:p>
        </p:txBody>
      </p:sp>
      <p:pic>
        <p:nvPicPr>
          <p:cNvPr id="25613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865688"/>
            <a:ext cx="59436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4" name="Text Box 13"/>
          <p:cNvSpPr txBox="1">
            <a:spLocks noChangeArrowheads="1"/>
          </p:cNvSpPr>
          <p:nvPr/>
        </p:nvSpPr>
        <p:spPr bwMode="auto">
          <a:xfrm>
            <a:off x="663575" y="5675313"/>
            <a:ext cx="7624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If </a:t>
            </a:r>
            <a:r>
              <a:rPr lang="en-US" i="1" dirty="0">
                <a:solidFill>
                  <a:srgbClr val="0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 ~ Gaussian with 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m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s</a:t>
            </a:r>
            <a:r>
              <a:rPr lang="en-US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, then 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 = (</a:t>
            </a:r>
            <a:r>
              <a:rPr lang="en-US" i="1" dirty="0">
                <a:solidFill>
                  <a:srgbClr val="0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Symbol" charset="0"/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m</a:t>
            </a:r>
            <a:r>
              <a:rPr lang="en-US" dirty="0">
                <a:solidFill>
                  <a:srgbClr val="000000"/>
                </a:solidFill>
              </a:rPr>
              <a:t>) /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s</a:t>
            </a:r>
            <a:r>
              <a:rPr lang="en-US" dirty="0">
                <a:solidFill>
                  <a:srgbClr val="000000"/>
                </a:solidFill>
              </a:rPr>
              <a:t>  follows </a:t>
            </a:r>
            <a:r>
              <a:rPr lang="en-US" i="1" dirty="0">
                <a:solidFill>
                  <a:srgbClr val="000000"/>
                </a:solidFill>
                <a:latin typeface="Symbol" charset="0"/>
                <a:sym typeface="Symbol" charset="0"/>
              </a:rPr>
              <a:t>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xmlns="" val="147499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638" y="476250"/>
            <a:ext cx="6691312" cy="360363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Conditional probability, independence</a:t>
            </a: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517525" y="1196975"/>
            <a:ext cx="808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Also define conditional probability of </a:t>
            </a:r>
            <a:r>
              <a:rPr lang="en-US" i="1" smtClean="0">
                <a:solidFill>
                  <a:srgbClr val="0000FF"/>
                </a:solidFill>
              </a:rPr>
              <a:t>A</a:t>
            </a:r>
            <a:r>
              <a:rPr lang="en-US" smtClean="0">
                <a:solidFill>
                  <a:srgbClr val="0000FF"/>
                </a:solidFill>
              </a:rPr>
              <a:t> given </a:t>
            </a:r>
            <a:r>
              <a:rPr lang="en-US" i="1" smtClean="0">
                <a:solidFill>
                  <a:srgbClr val="0000FF"/>
                </a:solidFill>
              </a:rPr>
              <a:t>B</a:t>
            </a:r>
            <a:r>
              <a:rPr lang="en-US" smtClean="0">
                <a:solidFill>
                  <a:srgbClr val="0000FF"/>
                </a:solidFill>
              </a:rPr>
              <a:t> (with </a:t>
            </a:r>
            <a:r>
              <a:rPr lang="en-US" i="1" smtClean="0">
                <a:solidFill>
                  <a:srgbClr val="0000FF"/>
                </a:solidFill>
              </a:rPr>
              <a:t>P(B) </a:t>
            </a:r>
            <a:r>
              <a:rPr lang="en-US" i="1" smtClean="0">
                <a:solidFill>
                  <a:srgbClr val="0000FF"/>
                </a:solidFill>
                <a:cs typeface="Times New Roman" charset="0"/>
              </a:rPr>
              <a:t>≠ </a:t>
            </a:r>
            <a:r>
              <a:rPr lang="en-US" i="1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0</a:t>
            </a: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):</a:t>
            </a:r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519113" y="3281363"/>
            <a:ext cx="2228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E.g. rolling dice:</a:t>
            </a:r>
          </a:p>
        </p:txBody>
      </p:sp>
      <p:sp>
        <p:nvSpPr>
          <p:cNvPr id="21512" name="Text Box 11"/>
          <p:cNvSpPr txBox="1">
            <a:spLocks noChangeArrowheads="1"/>
          </p:cNvSpPr>
          <p:nvPr/>
        </p:nvSpPr>
        <p:spPr bwMode="auto">
          <a:xfrm>
            <a:off x="538163" y="4051300"/>
            <a:ext cx="362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Subsets </a:t>
            </a:r>
            <a:r>
              <a:rPr lang="en-US" i="1" smtClean="0">
                <a:solidFill>
                  <a:srgbClr val="0000FF"/>
                </a:solidFill>
              </a:rPr>
              <a:t>A, B</a:t>
            </a:r>
            <a:r>
              <a:rPr lang="en-US" smtClean="0">
                <a:solidFill>
                  <a:srgbClr val="0000FF"/>
                </a:solidFill>
              </a:rPr>
              <a:t> </a:t>
            </a:r>
            <a:r>
              <a:rPr lang="en-US" smtClean="0">
                <a:solidFill>
                  <a:srgbClr val="CC3300"/>
                </a:solidFill>
              </a:rPr>
              <a:t>independent</a:t>
            </a:r>
            <a:r>
              <a:rPr lang="en-US" smtClean="0">
                <a:solidFill>
                  <a:srgbClr val="0000FF"/>
                </a:solidFill>
              </a:rPr>
              <a:t> if:</a:t>
            </a:r>
          </a:p>
        </p:txBody>
      </p:sp>
      <p:pic>
        <p:nvPicPr>
          <p:cNvPr id="21513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178300"/>
            <a:ext cx="284638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 Box 21"/>
          <p:cNvSpPr txBox="1">
            <a:spLocks noChangeArrowheads="1"/>
          </p:cNvSpPr>
          <p:nvPr/>
        </p:nvSpPr>
        <p:spPr bwMode="auto">
          <a:xfrm>
            <a:off x="576263" y="4772025"/>
            <a:ext cx="2627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If </a:t>
            </a:r>
            <a:r>
              <a:rPr lang="en-US" i="1" smtClean="0">
                <a:solidFill>
                  <a:srgbClr val="0000FF"/>
                </a:solidFill>
              </a:rPr>
              <a:t>A, B</a:t>
            </a:r>
            <a:r>
              <a:rPr lang="en-US" smtClean="0">
                <a:solidFill>
                  <a:srgbClr val="0000FF"/>
                </a:solidFill>
              </a:rPr>
              <a:t> independent,</a:t>
            </a:r>
          </a:p>
        </p:txBody>
      </p:sp>
      <p:sp>
        <p:nvSpPr>
          <p:cNvPr id="21515" name="Text Box 25"/>
          <p:cNvSpPr txBox="1">
            <a:spLocks noChangeArrowheads="1"/>
          </p:cNvSpPr>
          <p:nvPr/>
        </p:nvSpPr>
        <p:spPr bwMode="auto">
          <a:xfrm>
            <a:off x="576263" y="5492750"/>
            <a:ext cx="5794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N.B. do not confuse with disjoint subsets, i.e.,</a:t>
            </a:r>
          </a:p>
        </p:txBody>
      </p:sp>
      <p:pic>
        <p:nvPicPr>
          <p:cNvPr id="21516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641975"/>
            <a:ext cx="1219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7" name="Rectangle 28"/>
          <p:cNvSpPr>
            <a:spLocks noChangeArrowheads="1"/>
          </p:cNvSpPr>
          <p:nvPr/>
        </p:nvSpPr>
        <p:spPr bwMode="auto">
          <a:xfrm>
            <a:off x="2555875" y="1868488"/>
            <a:ext cx="3384550" cy="1081087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518" name="Picture 3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9563" y="3332163"/>
            <a:ext cx="559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3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8438" y="2028825"/>
            <a:ext cx="2998787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0" name="Picture 3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22638" y="4724400"/>
            <a:ext cx="369728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1607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3375"/>
            <a:ext cx="7634288" cy="431800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Gaussian pdf and the Central Limit Theorem</a:t>
            </a:r>
          </a:p>
        </p:txBody>
      </p:sp>
      <p:sp>
        <p:nvSpPr>
          <p:cNvPr id="26630" name="Text Box 5"/>
          <p:cNvSpPr txBox="1">
            <a:spLocks noChangeArrowheads="1"/>
          </p:cNvSpPr>
          <p:nvPr/>
        </p:nvSpPr>
        <p:spPr bwMode="auto">
          <a:xfrm>
            <a:off x="525463" y="890588"/>
            <a:ext cx="7828736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The Gaussian </a:t>
            </a:r>
            <a:r>
              <a:rPr lang="en-US" dirty="0" err="1">
                <a:solidFill>
                  <a:srgbClr val="000000"/>
                </a:solidFill>
              </a:rPr>
              <a:t>pdf</a:t>
            </a:r>
            <a:r>
              <a:rPr lang="en-US" dirty="0">
                <a:solidFill>
                  <a:srgbClr val="000000"/>
                </a:solidFill>
              </a:rPr>
              <a:t> is so useful because almost any random</a:t>
            </a:r>
          </a:p>
          <a:p>
            <a:r>
              <a:rPr lang="en-US" dirty="0">
                <a:solidFill>
                  <a:srgbClr val="000000"/>
                </a:solidFill>
              </a:rPr>
              <a:t>variable that is a sum of a large number of small contributions</a:t>
            </a:r>
          </a:p>
          <a:p>
            <a:r>
              <a:rPr lang="en-US" dirty="0">
                <a:solidFill>
                  <a:srgbClr val="000000"/>
                </a:solidFill>
              </a:rPr>
              <a:t>follows it.  This follows from the Central Limit Theorem:</a:t>
            </a:r>
          </a:p>
        </p:txBody>
      </p:sp>
      <p:sp>
        <p:nvSpPr>
          <p:cNvPr id="26631" name="Text Box 6"/>
          <p:cNvSpPr txBox="1">
            <a:spLocks noChangeArrowheads="1"/>
          </p:cNvSpPr>
          <p:nvPr/>
        </p:nvSpPr>
        <p:spPr bwMode="auto">
          <a:xfrm>
            <a:off x="522288" y="2319338"/>
            <a:ext cx="76268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For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independent </a:t>
            </a:r>
            <a:r>
              <a:rPr lang="en-US" dirty="0" err="1">
                <a:solidFill>
                  <a:srgbClr val="000000"/>
                </a:solidFill>
              </a:rPr>
              <a:t>r.v.s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i="1" baseline="-25000" dirty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with finite variances 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i</a:t>
            </a:r>
            <a:r>
              <a:rPr lang="en-US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, otherwise</a:t>
            </a:r>
          </a:p>
          <a:p>
            <a:r>
              <a:rPr lang="en-US" dirty="0">
                <a:solidFill>
                  <a:srgbClr val="000000"/>
                </a:solidFill>
              </a:rPr>
              <a:t>arbitrary </a:t>
            </a:r>
            <a:r>
              <a:rPr lang="en-US" dirty="0" err="1">
                <a:solidFill>
                  <a:srgbClr val="000000"/>
                </a:solidFill>
              </a:rPr>
              <a:t>pdfs</a:t>
            </a:r>
            <a:r>
              <a:rPr lang="en-US" dirty="0">
                <a:solidFill>
                  <a:srgbClr val="000000"/>
                </a:solidFill>
              </a:rPr>
              <a:t>, consider the sum</a:t>
            </a:r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519113" y="5486400"/>
            <a:ext cx="8445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Measurement errors are often the sum of many contributions, so frequently measured values can be treated as Gaussian </a:t>
            </a:r>
            <a:r>
              <a:rPr lang="en-US" dirty="0" err="1">
                <a:solidFill>
                  <a:srgbClr val="000000"/>
                </a:solidFill>
              </a:rPr>
              <a:t>r.v.s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6633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1500" y="4552950"/>
            <a:ext cx="1746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213100"/>
            <a:ext cx="1316037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Text Box 10"/>
          <p:cNvSpPr txBox="1">
            <a:spLocks noChangeArrowheads="1"/>
          </p:cNvSpPr>
          <p:nvPr/>
        </p:nvSpPr>
        <p:spPr bwMode="auto">
          <a:xfrm>
            <a:off x="542925" y="3997325"/>
            <a:ext cx="551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In the limit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→ ∞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i="1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y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 is a Gaussian </a:t>
            </a:r>
            <a:r>
              <a:rPr lang="en-US" dirty="0" err="1">
                <a:solidFill>
                  <a:srgbClr val="000000"/>
                </a:solidFill>
                <a:ea typeface="Times New Roman" charset="0"/>
                <a:cs typeface="Times New Roman" charset="0"/>
              </a:rPr>
              <a:t>r.v</a:t>
            </a:r>
            <a:r>
              <a:rPr lang="en-US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. with</a:t>
            </a:r>
          </a:p>
        </p:txBody>
      </p:sp>
      <p:sp>
        <p:nvSpPr>
          <p:cNvPr id="26636" name="Rectangle 11"/>
          <p:cNvSpPr>
            <a:spLocks noChangeArrowheads="1"/>
          </p:cNvSpPr>
          <p:nvPr/>
        </p:nvSpPr>
        <p:spPr bwMode="auto">
          <a:xfrm>
            <a:off x="468313" y="2276475"/>
            <a:ext cx="7704137" cy="316865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3250" y="4552950"/>
            <a:ext cx="18145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128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6192838" cy="360363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Multivariate Gaussian distribution</a:t>
            </a:r>
          </a:p>
        </p:txBody>
      </p:sp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525463" y="908050"/>
            <a:ext cx="515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Multivariate Gaussian </a:t>
            </a:r>
            <a:r>
              <a:rPr lang="en-US" dirty="0" err="1">
                <a:solidFill>
                  <a:srgbClr val="000000"/>
                </a:solidFill>
              </a:rPr>
              <a:t>pdf</a:t>
            </a:r>
            <a:r>
              <a:rPr lang="en-US" dirty="0">
                <a:solidFill>
                  <a:srgbClr val="000000"/>
                </a:solidFill>
              </a:rPr>
              <a:t> for the vector </a:t>
            </a:r>
          </a:p>
        </p:txBody>
      </p:sp>
      <p:pic>
        <p:nvPicPr>
          <p:cNvPr id="28679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6250" y="1039813"/>
            <a:ext cx="23828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1284288" y="2465388"/>
            <a:ext cx="2652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are column vectors, </a:t>
            </a:r>
          </a:p>
        </p:txBody>
      </p:sp>
      <p:sp>
        <p:nvSpPr>
          <p:cNvPr id="28681" name="Text Box 8"/>
          <p:cNvSpPr txBox="1">
            <a:spLocks noChangeArrowheads="1"/>
          </p:cNvSpPr>
          <p:nvPr/>
        </p:nvSpPr>
        <p:spPr bwMode="auto">
          <a:xfrm>
            <a:off x="4903788" y="2444750"/>
            <a:ext cx="364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are transpose (row) vectors, </a:t>
            </a:r>
          </a:p>
        </p:txBody>
      </p:sp>
      <p:pic>
        <p:nvPicPr>
          <p:cNvPr id="28682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5363" y="3279775"/>
            <a:ext cx="42973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611188" y="3833813"/>
            <a:ext cx="210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For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= 2 this is</a:t>
            </a:r>
          </a:p>
        </p:txBody>
      </p:sp>
      <p:pic>
        <p:nvPicPr>
          <p:cNvPr id="28684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1088" y="4395788"/>
            <a:ext cx="7523162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5" name="Text Box 12"/>
          <p:cNvSpPr txBox="1">
            <a:spLocks noChangeArrowheads="1"/>
          </p:cNvSpPr>
          <p:nvPr/>
        </p:nvSpPr>
        <p:spPr bwMode="auto">
          <a:xfrm>
            <a:off x="539750" y="5876925"/>
            <a:ext cx="7267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where 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r</a:t>
            </a:r>
            <a:r>
              <a:rPr lang="en-US" dirty="0">
                <a:solidFill>
                  <a:srgbClr val="000000"/>
                </a:solidFill>
              </a:rPr>
              <a:t> =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]/(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i="1" dirty="0">
                <a:solidFill>
                  <a:srgbClr val="000000"/>
                </a:solidFill>
                <a:latin typeface="Symbol" charset="0"/>
              </a:rPr>
              <a:t>s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) is the correlation coefficient.</a:t>
            </a:r>
          </a:p>
        </p:txBody>
      </p:sp>
      <p:pic>
        <p:nvPicPr>
          <p:cNvPr id="28686" name="Picture 13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188" y="2586038"/>
            <a:ext cx="5667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7" name="Picture 14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7475" y="2517775"/>
            <a:ext cx="912813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8" name="Picture 1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7900" y="1606550"/>
            <a:ext cx="74549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718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Univariate Normal Distribution</a:t>
            </a:r>
            <a:endParaRPr lang="zh-CN" altLang="en-US" smtClean="0"/>
          </a:p>
        </p:txBody>
      </p:sp>
      <p:pic>
        <p:nvPicPr>
          <p:cNvPr id="1208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738438"/>
            <a:ext cx="6205537" cy="404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8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0637"/>
            <a:ext cx="670560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86021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Multivariate Normal Distribution</a:t>
            </a:r>
            <a:endParaRPr lang="zh-CN" altLang="en-US" smtClean="0"/>
          </a:p>
        </p:txBody>
      </p:sp>
      <p:pic>
        <p:nvPicPr>
          <p:cNvPr id="1218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4582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8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6010275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13072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Random Sample and Statistics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r>
              <a:rPr lang="en-US" sz="2400" i="1" dirty="0" smtClean="0">
                <a:solidFill>
                  <a:srgbClr val="00B0F0"/>
                </a:solidFill>
              </a:rPr>
              <a:t>Population:</a:t>
            </a:r>
            <a:r>
              <a:rPr lang="en-US" sz="2400" i="1" dirty="0" smtClean="0"/>
              <a:t> is used to refer to the set or universe of all </a:t>
            </a:r>
            <a:r>
              <a:rPr lang="en-US" sz="2400" dirty="0" smtClean="0"/>
              <a:t>entities under study.</a:t>
            </a:r>
          </a:p>
          <a:p>
            <a:r>
              <a:rPr lang="en-US" sz="2400" dirty="0" smtClean="0"/>
              <a:t>However, looking at the entire population may not be feasible, or may be too expensive.</a:t>
            </a:r>
          </a:p>
          <a:p>
            <a:r>
              <a:rPr lang="en-US" sz="2400" dirty="0" smtClean="0"/>
              <a:t>Instead, we draw a random sample from the population, and compute appropriate </a:t>
            </a:r>
            <a:r>
              <a:rPr lang="en-US" sz="2400" i="1" dirty="0" smtClean="0"/>
              <a:t>statistics </a:t>
            </a:r>
            <a:r>
              <a:rPr lang="en-US" sz="2400" dirty="0" smtClean="0"/>
              <a:t>from the sample, that give estimates of the corresponding population parameters of interest.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73583"/>
            <a:ext cx="7391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23709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Statistic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Let Si denote the random variable corresponding to data point xi , then a </a:t>
            </a:r>
            <a:r>
              <a:rPr lang="en-US" sz="2800" i="1" smtClean="0">
                <a:solidFill>
                  <a:srgbClr val="00B0F0"/>
                </a:solidFill>
              </a:rPr>
              <a:t>statistic</a:t>
            </a:r>
            <a:r>
              <a:rPr lang="en-US" sz="2800" smtClean="0"/>
              <a:t> ˆθ is a function ˆθ : (S1, S2, · · · , Sn) → R.</a:t>
            </a:r>
          </a:p>
          <a:p>
            <a:endParaRPr lang="en-US" sz="2800" smtClean="0"/>
          </a:p>
          <a:p>
            <a:r>
              <a:rPr lang="en-US" sz="2800" smtClean="0"/>
              <a:t>If we use the value of a statistic to estimate a population parameter, this value is called a </a:t>
            </a:r>
            <a:r>
              <a:rPr lang="en-US" sz="2800" i="1" smtClean="0">
                <a:solidFill>
                  <a:srgbClr val="00B0F0"/>
                </a:solidFill>
              </a:rPr>
              <a:t>point estimate</a:t>
            </a:r>
            <a:r>
              <a:rPr lang="en-US" sz="2800" i="1" smtClean="0"/>
              <a:t> of the parameter, and the statistic is called as an </a:t>
            </a:r>
            <a:r>
              <a:rPr lang="en-US" sz="2800" i="1" smtClean="0">
                <a:solidFill>
                  <a:srgbClr val="00B0F0"/>
                </a:solidFill>
              </a:rPr>
              <a:t>estimator</a:t>
            </a:r>
            <a:r>
              <a:rPr lang="en-US" sz="2800" i="1" smtClean="0"/>
              <a:t> of the </a:t>
            </a:r>
            <a:r>
              <a:rPr lang="en-US" sz="2800" smtClean="0"/>
              <a:t>parameter.</a:t>
            </a:r>
          </a:p>
        </p:txBody>
      </p:sp>
    </p:spTree>
    <p:extLst>
      <p:ext uri="{BB962C8B-B14F-4D97-AF65-F5344CB8AC3E}">
        <p14:creationId xmlns:p14="http://schemas.microsoft.com/office/powerpoint/2010/main" xmlns="" val="2106617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371850"/>
            <a:ext cx="52959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1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Empirical Cumulative Distribution Function</a:t>
            </a:r>
          </a:p>
        </p:txBody>
      </p:sp>
      <p:sp>
        <p:nvSpPr>
          <p:cNvPr id="9318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2990850"/>
            <a:ext cx="4572000" cy="1143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800" smtClean="0"/>
              <a:t>Where</a:t>
            </a:r>
          </a:p>
        </p:txBody>
      </p:sp>
      <p:pic>
        <p:nvPicPr>
          <p:cNvPr id="931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43050"/>
            <a:ext cx="436245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53100"/>
            <a:ext cx="85439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62050" y="5276195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/>
              <a:t>Inverse Cumulative Distribution Function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5785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Example</a:t>
            </a:r>
          </a:p>
        </p:txBody>
      </p:sp>
      <p:pic>
        <p:nvPicPr>
          <p:cNvPr id="993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2038"/>
            <a:ext cx="5943600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3" y="3560763"/>
            <a:ext cx="4195763" cy="258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48038"/>
            <a:ext cx="4572000" cy="282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905000"/>
            <a:ext cx="48387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5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/>
              <a:t>Measures of Central Tendency (Mean)</a:t>
            </a: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4572000" cy="1143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800" smtClean="0">
                <a:solidFill>
                  <a:srgbClr val="333399"/>
                </a:solidFill>
              </a:rPr>
              <a:t>Population Mean</a:t>
            </a:r>
            <a:r>
              <a:rPr lang="en-US" altLang="zh-CN" sz="2800" smtClean="0"/>
              <a:t>:</a:t>
            </a:r>
          </a:p>
        </p:txBody>
      </p:sp>
      <p:pic>
        <p:nvPicPr>
          <p:cNvPr id="962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48100" y="863600"/>
            <a:ext cx="442912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62" name="Rectangle 8"/>
          <p:cNvSpPr>
            <a:spLocks noChangeArrowheads="1"/>
          </p:cNvSpPr>
          <p:nvPr/>
        </p:nvSpPr>
        <p:spPr bwMode="auto">
          <a:xfrm>
            <a:off x="215900" y="3213100"/>
            <a:ext cx="6248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</a:rPr>
              <a:t>Sample Mean (Unbiased, not robust):</a:t>
            </a:r>
          </a:p>
        </p:txBody>
      </p:sp>
      <p:pic>
        <p:nvPicPr>
          <p:cNvPr id="9626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86175"/>
            <a:ext cx="876300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50" y="5334000"/>
            <a:ext cx="88582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6663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Measures of Central Tendency (Median) </a:t>
            </a:r>
          </a:p>
        </p:txBody>
      </p:sp>
      <p:sp>
        <p:nvSpPr>
          <p:cNvPr id="9728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4572000" cy="1143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800" smtClean="0">
                <a:solidFill>
                  <a:srgbClr val="333399"/>
                </a:solidFill>
              </a:rPr>
              <a:t>Population Median</a:t>
            </a:r>
            <a:r>
              <a:rPr lang="en-US" altLang="zh-CN" sz="2800" smtClean="0"/>
              <a:t>:</a:t>
            </a:r>
          </a:p>
        </p:txBody>
      </p:sp>
      <p:pic>
        <p:nvPicPr>
          <p:cNvPr id="9728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70008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52750"/>
            <a:ext cx="56388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6" name="Rectangle 11"/>
          <p:cNvSpPr>
            <a:spLocks noChangeArrowheads="1"/>
          </p:cNvSpPr>
          <p:nvPr/>
        </p:nvSpPr>
        <p:spPr bwMode="auto">
          <a:xfrm>
            <a:off x="838200" y="2667000"/>
            <a:ext cx="457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/>
              <a:t>or</a:t>
            </a:r>
          </a:p>
        </p:txBody>
      </p:sp>
      <p:pic>
        <p:nvPicPr>
          <p:cNvPr id="9728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56388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8" name="Rectangle 13"/>
          <p:cNvSpPr>
            <a:spLocks noChangeArrowheads="1"/>
          </p:cNvSpPr>
          <p:nvPr/>
        </p:nvSpPr>
        <p:spPr bwMode="auto">
          <a:xfrm>
            <a:off x="457200" y="3886200"/>
            <a:ext cx="457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</a:rPr>
              <a:t>Sample Median</a:t>
            </a:r>
            <a:r>
              <a:rPr lang="en-US" altLang="zh-CN" sz="28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xmlns="" val="27109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5400675" cy="35877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Interpretation of probability</a:t>
            </a: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539750" y="763588"/>
            <a:ext cx="70818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</a:rPr>
              <a:t>I.</a:t>
            </a:r>
            <a:r>
              <a:rPr lang="en-US" smtClean="0">
                <a:solidFill>
                  <a:srgbClr val="0000FF"/>
                </a:solidFill>
              </a:rPr>
              <a:t>  Relative frequency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	</a:t>
            </a:r>
            <a:r>
              <a:rPr lang="en-US" i="1" smtClean="0">
                <a:solidFill>
                  <a:srgbClr val="000000"/>
                </a:solidFill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, </a:t>
            </a:r>
            <a:r>
              <a:rPr lang="en-US" i="1" smtClean="0">
                <a:solidFill>
                  <a:srgbClr val="000000"/>
                </a:solidFill>
              </a:rPr>
              <a:t>B</a:t>
            </a:r>
            <a:r>
              <a:rPr lang="en-US" smtClean="0">
                <a:solidFill>
                  <a:srgbClr val="000000"/>
                </a:solidFill>
              </a:rPr>
              <a:t>, ... are outcomes of a repeatable experiment </a:t>
            </a:r>
          </a:p>
        </p:txBody>
      </p:sp>
      <p:sp>
        <p:nvSpPr>
          <p:cNvPr id="22535" name="Text Box 27"/>
          <p:cNvSpPr txBox="1">
            <a:spLocks noChangeArrowheads="1"/>
          </p:cNvSpPr>
          <p:nvPr/>
        </p:nvSpPr>
        <p:spPr bwMode="auto">
          <a:xfrm>
            <a:off x="549275" y="2349500"/>
            <a:ext cx="7839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cf. quantum mechanics, particle scattering, radioactive decay...</a:t>
            </a: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2536" name="Text Box 28"/>
          <p:cNvSpPr txBox="1">
            <a:spLocks noChangeArrowheads="1"/>
          </p:cNvSpPr>
          <p:nvPr/>
        </p:nvSpPr>
        <p:spPr bwMode="auto">
          <a:xfrm>
            <a:off x="539750" y="2997200"/>
            <a:ext cx="80311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</a:rPr>
              <a:t>II.</a:t>
            </a:r>
            <a:r>
              <a:rPr lang="en-US" smtClean="0">
                <a:solidFill>
                  <a:srgbClr val="0000FF"/>
                </a:solidFill>
              </a:rPr>
              <a:t>  Subjective probability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	</a:t>
            </a:r>
            <a:r>
              <a:rPr lang="en-US" i="1" smtClean="0">
                <a:solidFill>
                  <a:srgbClr val="000000"/>
                </a:solidFill>
              </a:rPr>
              <a:t>A</a:t>
            </a:r>
            <a:r>
              <a:rPr lang="en-US" smtClean="0">
                <a:solidFill>
                  <a:srgbClr val="000000"/>
                </a:solidFill>
              </a:rPr>
              <a:t>, </a:t>
            </a:r>
            <a:r>
              <a:rPr lang="en-US" i="1" smtClean="0">
                <a:solidFill>
                  <a:srgbClr val="000000"/>
                </a:solidFill>
              </a:rPr>
              <a:t>B</a:t>
            </a:r>
            <a:r>
              <a:rPr lang="en-US" smtClean="0">
                <a:solidFill>
                  <a:srgbClr val="000000"/>
                </a:solidFill>
              </a:rPr>
              <a:t>, ... are hypotheses (statements that are true or false) </a:t>
            </a:r>
          </a:p>
        </p:txBody>
      </p:sp>
      <p:sp>
        <p:nvSpPr>
          <p:cNvPr id="22537" name="Text Box 30"/>
          <p:cNvSpPr txBox="1">
            <a:spLocks noChangeArrowheads="1"/>
          </p:cNvSpPr>
          <p:nvPr/>
        </p:nvSpPr>
        <p:spPr bwMode="auto">
          <a:xfrm>
            <a:off x="539750" y="4540250"/>
            <a:ext cx="81835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•   </a:t>
            </a: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Both interpretations consistent with Kolmogorov axioms.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ea typeface="Times New Roman" charset="0"/>
                <a:cs typeface="Times New Roman" charset="0"/>
              </a:rPr>
              <a:t>•</a:t>
            </a: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   In particle physics  frequency interpretation often most useful,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but subjective probability can provide more natural treatment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non-repeatable phenomena: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     </a:t>
            </a:r>
            <a:r>
              <a:rPr lang="en-US" smtClean="0">
                <a:solidFill>
                  <a:srgbClr val="000000"/>
                </a:solidFill>
                <a:ea typeface="Times New Roman" charset="0"/>
                <a:cs typeface="Times New Roman" charset="0"/>
              </a:rPr>
              <a:t>systematic uncertainties, probability that Higgs boson exists,...</a:t>
            </a:r>
          </a:p>
        </p:txBody>
      </p:sp>
      <p:pic>
        <p:nvPicPr>
          <p:cNvPr id="22538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9175" y="4056063"/>
            <a:ext cx="50911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3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0425" y="1681163"/>
            <a:ext cx="41513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281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Example</a:t>
            </a:r>
          </a:p>
        </p:txBody>
      </p:sp>
      <p:pic>
        <p:nvPicPr>
          <p:cNvPr id="993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2038"/>
            <a:ext cx="5943600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3" y="3560763"/>
            <a:ext cx="4195763" cy="258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48038"/>
            <a:ext cx="4572000" cy="282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023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Measures of Dispersion (Range)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315200" cy="1143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800" smtClean="0">
                <a:solidFill>
                  <a:srgbClr val="333399"/>
                </a:solidFill>
              </a:rPr>
              <a:t>Range</a:t>
            </a:r>
            <a:r>
              <a:rPr lang="en-US" altLang="zh-CN" sz="2800" smtClean="0"/>
              <a:t>:</a:t>
            </a:r>
          </a:p>
        </p:txBody>
      </p:sp>
      <p:sp>
        <p:nvSpPr>
          <p:cNvPr id="100356" name="Rectangle 5"/>
          <p:cNvSpPr>
            <a:spLocks noChangeArrowheads="1"/>
          </p:cNvSpPr>
          <p:nvPr/>
        </p:nvSpPr>
        <p:spPr bwMode="auto">
          <a:xfrm>
            <a:off x="457200" y="44196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81000" indent="-3810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Char char="p"/>
            </a:pPr>
            <a:r>
              <a:rPr lang="en-US" altLang="zh-CN" sz="2800">
                <a:solidFill>
                  <a:srgbClr val="333399"/>
                </a:solidFill>
              </a:rPr>
              <a:t>Not robust, sensitive to extreme values</a:t>
            </a:r>
          </a:p>
        </p:txBody>
      </p:sp>
      <p:pic>
        <p:nvPicPr>
          <p:cNvPr id="10035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42862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625" y="2905125"/>
            <a:ext cx="82867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359" name="Rectangle 8"/>
          <p:cNvSpPr>
            <a:spLocks noChangeArrowheads="1"/>
          </p:cNvSpPr>
          <p:nvPr/>
        </p:nvSpPr>
        <p:spPr bwMode="auto">
          <a:xfrm>
            <a:off x="457200" y="22860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</a:rPr>
              <a:t>Sample Range</a:t>
            </a:r>
            <a:r>
              <a:rPr lang="en-US" altLang="zh-CN" sz="28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xmlns="" val="24854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762000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Measures of Dispersion (Inter-Quartile Range)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315200" cy="1143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800" smtClean="0">
                <a:solidFill>
                  <a:srgbClr val="333399"/>
                </a:solidFill>
              </a:rPr>
              <a:t>Inter-Quartile Range (IQR)</a:t>
            </a:r>
            <a:r>
              <a:rPr lang="en-US" altLang="zh-CN" sz="2800" smtClean="0"/>
              <a:t>: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457200" y="44196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81000" indent="-3810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Char char="p"/>
            </a:pPr>
            <a:r>
              <a:rPr lang="en-US" altLang="zh-CN" sz="2800">
                <a:solidFill>
                  <a:srgbClr val="333399"/>
                </a:solidFill>
              </a:rPr>
              <a:t>More robust</a:t>
            </a:r>
          </a:p>
        </p:txBody>
      </p:sp>
      <p:sp>
        <p:nvSpPr>
          <p:cNvPr id="101381" name="Rectangle 7"/>
          <p:cNvSpPr>
            <a:spLocks noChangeArrowheads="1"/>
          </p:cNvSpPr>
          <p:nvPr/>
        </p:nvSpPr>
        <p:spPr bwMode="auto">
          <a:xfrm>
            <a:off x="457200" y="26670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</a:rPr>
              <a:t>Sample IQR</a:t>
            </a:r>
            <a:r>
              <a:rPr lang="en-US" altLang="zh-CN" sz="2800"/>
              <a:t>:</a:t>
            </a:r>
          </a:p>
        </p:txBody>
      </p:sp>
      <p:pic>
        <p:nvPicPr>
          <p:cNvPr id="10138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16954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76400"/>
            <a:ext cx="43338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352800"/>
            <a:ext cx="14668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378200"/>
            <a:ext cx="42672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5526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smtClean="0"/>
              <a:t>Measures of Dispersion </a:t>
            </a:r>
            <a:br>
              <a:rPr lang="en-US" altLang="zh-CN" sz="3600" smtClean="0"/>
            </a:br>
            <a:r>
              <a:rPr lang="en-US" altLang="zh-CN" sz="3600" smtClean="0"/>
              <a:t>(Variance and Standard Deviation)</a:t>
            </a:r>
          </a:p>
        </p:txBody>
      </p:sp>
      <p:pic>
        <p:nvPicPr>
          <p:cNvPr id="10240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515"/>
          <a:stretch>
            <a:fillRect/>
          </a:stretch>
        </p:blipFill>
        <p:spPr bwMode="auto">
          <a:xfrm>
            <a:off x="381000" y="2181225"/>
            <a:ext cx="5943600" cy="16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0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63775"/>
            <a:ext cx="251460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0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4652963"/>
            <a:ext cx="8215313" cy="159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06" name="Rectangle 15"/>
          <p:cNvSpPr>
            <a:spLocks noChangeArrowheads="1"/>
          </p:cNvSpPr>
          <p:nvPr/>
        </p:nvSpPr>
        <p:spPr bwMode="auto">
          <a:xfrm>
            <a:off x="304800" y="38862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</a:rPr>
              <a:t>Standard Deviation</a:t>
            </a:r>
            <a:r>
              <a:rPr lang="en-US" altLang="zh-CN" sz="2800"/>
              <a:t>:</a:t>
            </a:r>
          </a:p>
        </p:txBody>
      </p:sp>
      <p:sp>
        <p:nvSpPr>
          <p:cNvPr id="102407" name="Rectangle 17"/>
          <p:cNvSpPr>
            <a:spLocks noChangeArrowheads="1"/>
          </p:cNvSpPr>
          <p:nvPr/>
        </p:nvSpPr>
        <p:spPr bwMode="auto">
          <a:xfrm>
            <a:off x="304800" y="15240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</a:rPr>
              <a:t>Variance</a:t>
            </a:r>
            <a:r>
              <a:rPr lang="en-US" altLang="zh-CN" sz="28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xmlns="" val="114535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smtClean="0"/>
              <a:t>Measures of Dispersion </a:t>
            </a:r>
            <a:br>
              <a:rPr lang="en-US" altLang="zh-CN" sz="3600" smtClean="0"/>
            </a:br>
            <a:r>
              <a:rPr lang="en-US" altLang="zh-CN" sz="3600" smtClean="0"/>
              <a:t>(Variance and Standard Deviation)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515"/>
          <a:stretch>
            <a:fillRect/>
          </a:stretch>
        </p:blipFill>
        <p:spPr bwMode="auto">
          <a:xfrm>
            <a:off x="381000" y="1524000"/>
            <a:ext cx="5943600" cy="16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6550"/>
            <a:ext cx="251460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33800"/>
            <a:ext cx="7086600" cy="137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304800" y="32004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  <a:latin typeface="Calibri"/>
                <a:ea typeface="宋体"/>
              </a:rPr>
              <a:t>Standard Deviation</a:t>
            </a:r>
            <a:r>
              <a:rPr lang="en-US" altLang="zh-CN" sz="2800">
                <a:solidFill>
                  <a:prstClr val="black"/>
                </a:solidFill>
                <a:latin typeface="Calibri"/>
                <a:ea typeface="宋体"/>
              </a:rPr>
              <a:t>:</a:t>
            </a:r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304800" y="14478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  <a:latin typeface="Calibri"/>
                <a:ea typeface="宋体"/>
              </a:rPr>
              <a:t>Variance</a:t>
            </a:r>
            <a:r>
              <a:rPr lang="en-US" altLang="zh-CN" sz="2800">
                <a:solidFill>
                  <a:prstClr val="black"/>
                </a:solidFill>
                <a:latin typeface="Calibri"/>
                <a:ea typeface="宋体"/>
              </a:rPr>
              <a:t>:</a:t>
            </a:r>
          </a:p>
        </p:txBody>
      </p:sp>
      <p:pic>
        <p:nvPicPr>
          <p:cNvPr id="1034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175" y="5791200"/>
            <a:ext cx="88868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433" name="Rectangle 9"/>
          <p:cNvSpPr>
            <a:spLocks noChangeArrowheads="1"/>
          </p:cNvSpPr>
          <p:nvPr/>
        </p:nvSpPr>
        <p:spPr bwMode="auto">
          <a:xfrm>
            <a:off x="304800" y="51816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CC99"/>
              </a:buClr>
              <a:buSzPct val="65000"/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  <a:latin typeface="Calibri"/>
                <a:ea typeface="宋体"/>
              </a:rPr>
              <a:t>Sample Variance &amp; Standard Deviation</a:t>
            </a:r>
            <a:r>
              <a:rPr lang="en-US" altLang="zh-CN" sz="2800">
                <a:solidFill>
                  <a:prstClr val="black"/>
                </a:solidFill>
                <a:latin typeface="Calibri"/>
                <a:ea typeface="宋体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xmlns="" val="106357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EDA and Visualization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>
                <a:latin typeface="Garamond" charset="0"/>
                <a:ea typeface="ＭＳ Ｐゴシック" charset="0"/>
                <a:cs typeface="ＭＳ Ｐゴシック" charset="0"/>
              </a:rPr>
              <a:t>Exploratory Data Analysis (EDA) and Visualization are important (necessary?) steps in any analysis task. </a:t>
            </a:r>
          </a:p>
          <a:p>
            <a:pPr eaLnBrk="1" hangingPunct="1">
              <a:lnSpc>
                <a:spcPct val="90000"/>
              </a:lnSpc>
            </a:pPr>
            <a:endParaRPr lang="en-US" sz="2400">
              <a:latin typeface="Garamond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Garamond" charset="0"/>
                <a:ea typeface="ＭＳ Ｐゴシック" charset="0"/>
                <a:cs typeface="ＭＳ Ｐゴシック" charset="0"/>
              </a:rPr>
              <a:t>get to know your data!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</a:rPr>
              <a:t>distributions (symmetric, normal, skewed)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</a:rPr>
              <a:t>data quality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</a:rPr>
              <a:t>outliers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</a:rPr>
              <a:t>correlations and inter-relationships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</a:rPr>
              <a:t>subsets of interest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</a:rPr>
              <a:t>suggest functional relationships</a:t>
            </a:r>
          </a:p>
          <a:p>
            <a:pPr eaLnBrk="1" hangingPunct="1">
              <a:lnSpc>
                <a:spcPct val="90000"/>
              </a:lnSpc>
            </a:pPr>
            <a:endParaRPr lang="en-US" sz="2400">
              <a:latin typeface="Garamond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Garamond" charset="0"/>
                <a:ea typeface="ＭＳ Ｐゴシック" charset="0"/>
                <a:cs typeface="ＭＳ Ｐゴシック" charset="0"/>
              </a:rPr>
              <a:t>Sometimes EDA or viz might be the goal!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78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9375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685800"/>
            <a:ext cx="1882775" cy="3079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/>
              <a:t>flowingdata.com 9/9/11</a:t>
            </a:r>
          </a:p>
        </p:txBody>
      </p:sp>
    </p:spTree>
    <p:extLst>
      <p:ext uri="{BB962C8B-B14F-4D97-AF65-F5344CB8AC3E}">
        <p14:creationId xmlns:p14="http://schemas.microsoft.com/office/powerpoint/2010/main" xmlns="" val="6367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04800"/>
            <a:ext cx="5541963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3352800"/>
            <a:ext cx="1516063" cy="3079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/>
              <a:t>NYTimes 7/26/11</a:t>
            </a:r>
          </a:p>
        </p:txBody>
      </p:sp>
    </p:spTree>
    <p:extLst>
      <p:ext uri="{BB962C8B-B14F-4D97-AF65-F5344CB8AC3E}">
        <p14:creationId xmlns:p14="http://schemas.microsoft.com/office/powerpoint/2010/main" xmlns="" val="1133113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Exploratory Data Analysis (EDA)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000"/>
              <a:t>Goal:  get a general sense of the data 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/>
              <a:t>means, medians, quantiles, histograms, boxplots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/>
              <a:t>You should always look at every variable - you will learn something!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/>
              <a:t>data-driven (model-free)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/>
              <a:t>Think interactive and visual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/>
              <a:t>Humans are the best pattern recognizers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/>
              <a:t> You can use more than 2 dimensions!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800"/>
              <a:t>x,y,z, space, color, time….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/>
              <a:t>especially useful in early stages of data mining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/>
              <a:t>detect outliers     (e.g. assess data quality)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/>
              <a:t>test assumptions (e.g. normal distributions or skewed?)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/>
              <a:t>identify useful raw data &amp; transforms (e.g. log(x))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i="1"/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/>
              <a:t>Bottom line: it is always well worth looking at your data!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971800"/>
            <a:ext cx="25400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xmlns="" val="29317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Summary Statistics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836613"/>
            <a:ext cx="7772400" cy="5761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i="1">
                <a:latin typeface="Garamond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>
                <a:latin typeface="Garamond" charset="0"/>
                <a:ea typeface="ＭＳ Ｐゴシック" charset="0"/>
                <a:cs typeface="ＭＳ Ｐゴシック" charset="0"/>
              </a:rPr>
              <a:t> visual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Garamond" charset="0"/>
                <a:ea typeface="ＭＳ Ｐゴシック" charset="0"/>
                <a:cs typeface="ＭＳ Ｐゴシック" charset="0"/>
              </a:rPr>
              <a:t>sample statistics of data X 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</a:rPr>
              <a:t>mean:   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 = 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i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 X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i 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/ n                  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mode: most common value in X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median: </a:t>
            </a:r>
            <a:r>
              <a:rPr lang="en-US" sz="2000" b="1">
                <a:latin typeface="Garamond" charset="0"/>
                <a:ea typeface="ＭＳ Ｐゴシック" charset="0"/>
                <a:sym typeface="Symbol" charset="0"/>
              </a:rPr>
              <a:t>X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=sort(X), median = </a:t>
            </a:r>
            <a:r>
              <a:rPr lang="en-US" sz="2000" b="1">
                <a:latin typeface="Garamond" charset="0"/>
                <a:ea typeface="ＭＳ Ｐゴシック" charset="0"/>
                <a:sym typeface="Symbol" charset="0"/>
              </a:rPr>
              <a:t>X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n/2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 (half below, half above)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quartiles of sorted </a:t>
            </a:r>
            <a:r>
              <a:rPr lang="en-US" sz="2000" b="1">
                <a:latin typeface="Garamond" charset="0"/>
                <a:ea typeface="ＭＳ Ｐゴシック" charset="0"/>
                <a:sym typeface="Symbol" charset="0"/>
              </a:rPr>
              <a:t>X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: Q1 value = </a:t>
            </a:r>
            <a:r>
              <a:rPr lang="en-US" sz="2000" b="1">
                <a:latin typeface="Garamond" charset="0"/>
                <a:ea typeface="ＭＳ Ｐゴシック" charset="0"/>
                <a:sym typeface="Symbol" charset="0"/>
              </a:rPr>
              <a:t>X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0.25n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 , Q3 value = </a:t>
            </a:r>
            <a:r>
              <a:rPr lang="en-US" sz="2000" b="1">
                <a:latin typeface="Garamond" charset="0"/>
                <a:ea typeface="ＭＳ Ｐゴシック" charset="0"/>
                <a:sym typeface="Symbol" charset="0"/>
              </a:rPr>
              <a:t>X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0.75 n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  <a:sym typeface="Symbol" charset="0"/>
              </a:rPr>
              <a:t>interquartile range:   value(Q3) - value(Q1)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  <a:sym typeface="Symbol" charset="0"/>
              </a:rPr>
              <a:t>range:                       max(X) - min(X)  =  </a:t>
            </a:r>
            <a:r>
              <a:rPr lang="en-US" sz="1800" b="1">
                <a:latin typeface="Garamond" charset="0"/>
                <a:ea typeface="ＭＳ Ｐゴシック" charset="0"/>
                <a:sym typeface="Symbol" charset="0"/>
              </a:rPr>
              <a:t>X</a:t>
            </a:r>
            <a:r>
              <a:rPr lang="en-US" sz="1800" baseline="-25000">
                <a:latin typeface="Garamond" charset="0"/>
                <a:ea typeface="ＭＳ Ｐゴシック" charset="0"/>
                <a:sym typeface="Symbol" charset="0"/>
              </a:rPr>
              <a:t>n</a:t>
            </a:r>
            <a:r>
              <a:rPr lang="en-US" sz="1800">
                <a:latin typeface="Garamond" charset="0"/>
                <a:ea typeface="ＭＳ Ｐゴシック" charset="0"/>
                <a:sym typeface="Symbol" charset="0"/>
              </a:rPr>
              <a:t> - </a:t>
            </a:r>
            <a:r>
              <a:rPr lang="en-US" sz="1800" b="1">
                <a:latin typeface="Garamond" charset="0"/>
                <a:ea typeface="ＭＳ Ｐゴシック" charset="0"/>
                <a:sym typeface="Symbol" charset="0"/>
              </a:rPr>
              <a:t>X</a:t>
            </a:r>
            <a:r>
              <a:rPr lang="en-US" sz="1800" baseline="-25000">
                <a:latin typeface="Garamond" charset="0"/>
                <a:ea typeface="ＭＳ Ｐゴシック" charset="0"/>
                <a:sym typeface="Symbol" charset="0"/>
              </a:rPr>
              <a:t>1</a:t>
            </a:r>
            <a:endParaRPr lang="en-US" sz="1800">
              <a:latin typeface="Garamond" charset="0"/>
              <a:ea typeface="ＭＳ Ｐゴシック" charset="0"/>
              <a:sym typeface="Symbo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variance: </a:t>
            </a:r>
            <a:r>
              <a:rPr lang="en-US" sz="2000" baseline="30000">
                <a:latin typeface="Garamond" charset="0"/>
                <a:ea typeface="ＭＳ Ｐゴシック" charset="0"/>
                <a:sym typeface="Symbol" charset="0"/>
              </a:rPr>
              <a:t>2  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= 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i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 (X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i 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- </a:t>
            </a:r>
            <a:r>
              <a:rPr lang="en-US" sz="2000" u="sng">
                <a:latin typeface="Garamond" charset="0"/>
                <a:ea typeface="ＭＳ Ｐゴシック" charset="0"/>
                <a:sym typeface="Symbol" charset="0"/>
              </a:rPr>
              <a:t>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)</a:t>
            </a:r>
            <a:r>
              <a:rPr lang="en-US" sz="2000" baseline="30000">
                <a:latin typeface="Garamond" charset="0"/>
                <a:ea typeface="ＭＳ Ｐゴシック" charset="0"/>
                <a:sym typeface="Symbol" charset="0"/>
              </a:rPr>
              <a:t>2 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/ n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skewness: 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i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 (X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i 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- )</a:t>
            </a:r>
            <a:r>
              <a:rPr lang="en-US" sz="2000" baseline="30000">
                <a:latin typeface="Garamond" charset="0"/>
                <a:ea typeface="ＭＳ Ｐゴシック" charset="0"/>
                <a:sym typeface="Symbol" charset="0"/>
              </a:rPr>
              <a:t>3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  /  [ (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i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 (X</a:t>
            </a:r>
            <a:r>
              <a:rPr lang="en-US" sz="2000" baseline="-25000">
                <a:latin typeface="Garamond" charset="0"/>
                <a:ea typeface="ＭＳ Ｐゴシック" charset="0"/>
                <a:sym typeface="Symbol" charset="0"/>
              </a:rPr>
              <a:t>i 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- )</a:t>
            </a:r>
            <a:r>
              <a:rPr lang="en-US" sz="2000" baseline="30000">
                <a:latin typeface="Garamond" charset="0"/>
                <a:ea typeface="ＭＳ Ｐゴシック" charset="0"/>
                <a:sym typeface="Symbol" charset="0"/>
              </a:rPr>
              <a:t>2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)</a:t>
            </a:r>
            <a:r>
              <a:rPr lang="en-US" sz="2000" baseline="30000">
                <a:latin typeface="Garamond" charset="0"/>
                <a:ea typeface="ＭＳ Ｐゴシック" charset="0"/>
                <a:sym typeface="Symbol" charset="0"/>
              </a:rPr>
              <a:t>3/2 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]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  <a:sym typeface="Symbol" charset="0"/>
              </a:rPr>
              <a:t>zero if symmetric; right-skewed more common (what kind of data is right skewed?)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number of distinct values for a variable (see unique() in R)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Garamond" charset="0"/>
              <a:ea typeface="ＭＳ Ｐゴシック" charset="0"/>
              <a:sym typeface="Symbo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Don</a:t>
            </a:r>
            <a:r>
              <a:rPr lang="ja-JP" altLang="en-US" sz="2000">
                <a:latin typeface="Garamond" charset="0"/>
                <a:ea typeface="ＭＳ Ｐゴシック" charset="0"/>
                <a:sym typeface="Symbol" charset="0"/>
              </a:rPr>
              <a:t>’</a:t>
            </a:r>
            <a:r>
              <a:rPr lang="en-US" sz="2000">
                <a:latin typeface="Garamond" charset="0"/>
                <a:ea typeface="ＭＳ Ｐゴシック" charset="0"/>
                <a:sym typeface="Symbol" charset="0"/>
              </a:rPr>
              <a:t>t need to report all of thses:  Bottom line…do these numbers make sense???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sz="1800">
              <a:latin typeface="Garamond" charset="0"/>
              <a:ea typeface="ＭＳ Ｐゴシック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27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13" y="260350"/>
            <a:ext cx="3671887" cy="503238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Bayes</a:t>
            </a:r>
            <a:r>
              <a:rPr lang="ja-JP" alt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’</a:t>
            </a:r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theorem</a:t>
            </a:r>
          </a:p>
        </p:txBody>
      </p:sp>
      <p:sp>
        <p:nvSpPr>
          <p:cNvPr id="23558" name="Text Box 4"/>
          <p:cNvSpPr txBox="1">
            <a:spLocks noChangeArrowheads="1"/>
          </p:cNvSpPr>
          <p:nvPr/>
        </p:nvSpPr>
        <p:spPr bwMode="auto">
          <a:xfrm>
            <a:off x="539750" y="836613"/>
            <a:ext cx="6896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From the definition of conditional probability we have,</a:t>
            </a:r>
          </a:p>
        </p:txBody>
      </p:sp>
      <p:sp>
        <p:nvSpPr>
          <p:cNvPr id="23559" name="Text Box 13"/>
          <p:cNvSpPr txBox="1">
            <a:spLocks noChangeArrowheads="1"/>
          </p:cNvSpPr>
          <p:nvPr/>
        </p:nvSpPr>
        <p:spPr bwMode="auto">
          <a:xfrm>
            <a:off x="3975100" y="1504950"/>
            <a:ext cx="623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and</a:t>
            </a:r>
          </a:p>
        </p:txBody>
      </p:sp>
      <p:sp>
        <p:nvSpPr>
          <p:cNvPr id="23560" name="Text Box 15"/>
          <p:cNvSpPr txBox="1">
            <a:spLocks noChangeArrowheads="1"/>
          </p:cNvSpPr>
          <p:nvPr/>
        </p:nvSpPr>
        <p:spPr bwMode="auto">
          <a:xfrm>
            <a:off x="663575" y="2297113"/>
            <a:ext cx="573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but</a:t>
            </a:r>
          </a:p>
        </p:txBody>
      </p:sp>
      <p:pic>
        <p:nvPicPr>
          <p:cNvPr id="23561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392363"/>
            <a:ext cx="321151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Text Box 18"/>
          <p:cNvSpPr txBox="1">
            <a:spLocks noChangeArrowheads="1"/>
          </p:cNvSpPr>
          <p:nvPr/>
        </p:nvSpPr>
        <p:spPr bwMode="auto">
          <a:xfrm>
            <a:off x="4468813" y="2276475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, so</a:t>
            </a:r>
          </a:p>
        </p:txBody>
      </p:sp>
      <p:sp>
        <p:nvSpPr>
          <p:cNvPr id="23563" name="Rectangle 21"/>
          <p:cNvSpPr>
            <a:spLocks noChangeArrowheads="1"/>
          </p:cNvSpPr>
          <p:nvPr/>
        </p:nvSpPr>
        <p:spPr bwMode="auto">
          <a:xfrm>
            <a:off x="1692275" y="2781300"/>
            <a:ext cx="3887788" cy="107950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64" name="Text Box 22"/>
          <p:cNvSpPr txBox="1">
            <a:spLocks noChangeArrowheads="1"/>
          </p:cNvSpPr>
          <p:nvPr/>
        </p:nvSpPr>
        <p:spPr bwMode="auto">
          <a:xfrm>
            <a:off x="6284913" y="2852738"/>
            <a:ext cx="2103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Bayes’ theorem</a:t>
            </a:r>
          </a:p>
        </p:txBody>
      </p:sp>
      <p:pic>
        <p:nvPicPr>
          <p:cNvPr id="23565" name="Picture 23" descr="bay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541713"/>
            <a:ext cx="19050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6" name="Text Box 24"/>
          <p:cNvSpPr txBox="1">
            <a:spLocks noChangeArrowheads="1"/>
          </p:cNvSpPr>
          <p:nvPr/>
        </p:nvSpPr>
        <p:spPr bwMode="auto">
          <a:xfrm>
            <a:off x="395288" y="4046538"/>
            <a:ext cx="48990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First published (posthumously) by the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Reverend Thomas Bayes (1702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−</a:t>
            </a:r>
            <a:r>
              <a:rPr lang="en-US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1761)</a:t>
            </a:r>
          </a:p>
        </p:txBody>
      </p:sp>
      <p:sp>
        <p:nvSpPr>
          <p:cNvPr id="23567" name="Text Box 25"/>
          <p:cNvSpPr txBox="1">
            <a:spLocks noChangeArrowheads="1"/>
          </p:cNvSpPr>
          <p:nvPr/>
        </p:nvSpPr>
        <p:spPr bwMode="auto">
          <a:xfrm>
            <a:off x="395288" y="5194300"/>
            <a:ext cx="6502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smtClean="0">
                <a:solidFill>
                  <a:srgbClr val="0000FF"/>
                </a:solidFill>
              </a:rPr>
              <a:t>An essay towards solving a problem in the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smtClean="0">
                <a:solidFill>
                  <a:srgbClr val="0000FF"/>
                </a:solidFill>
              </a:rPr>
              <a:t>doctrine of chances</a:t>
            </a:r>
            <a:r>
              <a:rPr lang="en-US" smtClean="0">
                <a:solidFill>
                  <a:srgbClr val="0000FF"/>
                </a:solidFill>
              </a:rPr>
              <a:t>, Philos. Trans. R. Soc. </a:t>
            </a:r>
            <a:r>
              <a:rPr lang="en-US" b="1" smtClean="0">
                <a:solidFill>
                  <a:srgbClr val="0000FF"/>
                </a:solidFill>
              </a:rPr>
              <a:t>53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(1763) 370; reprinted in Biometrika, </a:t>
            </a:r>
            <a:r>
              <a:rPr lang="en-US" b="1" smtClean="0">
                <a:solidFill>
                  <a:srgbClr val="0000FF"/>
                </a:solidFill>
              </a:rPr>
              <a:t>45</a:t>
            </a:r>
            <a:r>
              <a:rPr lang="en-US" smtClean="0">
                <a:solidFill>
                  <a:srgbClr val="0000FF"/>
                </a:solidFill>
              </a:rPr>
              <a:t> (1958) 293.</a:t>
            </a:r>
          </a:p>
        </p:txBody>
      </p:sp>
      <p:pic>
        <p:nvPicPr>
          <p:cNvPr id="23568" name="Picture 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65313" y="2994025"/>
            <a:ext cx="35147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9" name="Picture 2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5188" y="1381125"/>
            <a:ext cx="2998787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0" name="Picture 2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382713"/>
            <a:ext cx="2998788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015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Single Variable Visualization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85114"/>
            <a:ext cx="7772400" cy="1676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Garamond" charset="0"/>
                <a:ea typeface="ＭＳ Ｐゴシック" charset="0"/>
                <a:cs typeface="ＭＳ Ｐゴシック" charset="0"/>
              </a:rPr>
              <a:t>Histogram: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Garamond" charset="0"/>
                <a:ea typeface="ＭＳ Ｐゴシック" charset="0"/>
              </a:rPr>
              <a:t>Shows center, variability, </a:t>
            </a:r>
            <a:r>
              <a:rPr lang="en-US" sz="2000" dirty="0" err="1">
                <a:latin typeface="Garamond" charset="0"/>
                <a:ea typeface="ＭＳ Ｐゴシック" charset="0"/>
              </a:rPr>
              <a:t>skewness</a:t>
            </a:r>
            <a:r>
              <a:rPr lang="en-US" sz="2000" dirty="0">
                <a:latin typeface="Garamond" charset="0"/>
                <a:ea typeface="ＭＳ Ｐゴシック" charset="0"/>
              </a:rPr>
              <a:t>, modality,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Garamond" charset="0"/>
                <a:ea typeface="ＭＳ Ｐゴシック" charset="0"/>
              </a:rPr>
              <a:t>outliers, or strange patterns.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Garamond" charset="0"/>
                <a:ea typeface="ＭＳ Ｐゴシック" charset="0"/>
              </a:rPr>
              <a:t>Bins matter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Garamond" charset="0"/>
                <a:ea typeface="ＭＳ Ｐゴシック" charset="0"/>
              </a:rPr>
              <a:t>Beware of real zeros</a:t>
            </a:r>
          </a:p>
        </p:txBody>
      </p:sp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3352800" cy="268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76600"/>
            <a:ext cx="34036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4550" y="3352800"/>
            <a:ext cx="3219450" cy="257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3353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Issues with Histograms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latin typeface="Garamond" charset="0"/>
                <a:ea typeface="ＭＳ Ｐゴシック" charset="0"/>
                <a:cs typeface="ＭＳ Ｐゴシック" charset="0"/>
              </a:rPr>
              <a:t>For small data sets, histograms can be misleading.  </a:t>
            </a:r>
          </a:p>
          <a:p>
            <a:pPr lvl="1" eaLnBrk="1" hangingPunct="1"/>
            <a:r>
              <a:rPr lang="en-US" sz="2000">
                <a:latin typeface="Garamond" charset="0"/>
                <a:ea typeface="ＭＳ Ｐゴシック" charset="0"/>
              </a:rPr>
              <a:t>Small changes in the data, bins, or anchor can deceive</a:t>
            </a:r>
          </a:p>
          <a:p>
            <a:pPr eaLnBrk="1" hangingPunct="1"/>
            <a:endParaRPr lang="en-US" sz="2400">
              <a:latin typeface="Garamond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>
                <a:latin typeface="Garamond" charset="0"/>
                <a:ea typeface="ＭＳ Ｐゴシック" charset="0"/>
                <a:cs typeface="ＭＳ Ｐゴシック" charset="0"/>
              </a:rPr>
              <a:t>For large data sets, histograms can be quite effective at illustrating general properties of the distribution.</a:t>
            </a:r>
          </a:p>
          <a:p>
            <a:pPr eaLnBrk="1" hangingPunct="1"/>
            <a:endParaRPr lang="en-US" sz="2400">
              <a:latin typeface="Garamond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>
                <a:latin typeface="Garamond" charset="0"/>
                <a:ea typeface="ＭＳ Ｐゴシック" charset="0"/>
                <a:cs typeface="ＭＳ Ｐゴシック" charset="0"/>
              </a:rPr>
              <a:t>Histograms effectively only work with 1 variable at a time</a:t>
            </a:r>
          </a:p>
          <a:p>
            <a:pPr lvl="1" eaLnBrk="1" hangingPunct="1"/>
            <a:r>
              <a:rPr lang="en-US" sz="2000">
                <a:latin typeface="Garamond" charset="0"/>
                <a:ea typeface="ＭＳ Ｐゴシック" charset="0"/>
              </a:rPr>
              <a:t>But </a:t>
            </a:r>
            <a:r>
              <a:rPr lang="ja-JP" altLang="en-US" sz="2000">
                <a:latin typeface="Garamond" charset="0"/>
                <a:ea typeface="ＭＳ Ｐゴシック" charset="0"/>
              </a:rPr>
              <a:t>‘</a:t>
            </a:r>
            <a:r>
              <a:rPr lang="en-US" sz="2000">
                <a:latin typeface="Garamond" charset="0"/>
                <a:ea typeface="ＭＳ Ｐゴシック" charset="0"/>
              </a:rPr>
              <a:t>small multiples</a:t>
            </a:r>
            <a:r>
              <a:rPr lang="ja-JP" altLang="en-US" sz="2000">
                <a:latin typeface="Garamond" charset="0"/>
                <a:ea typeface="ＭＳ Ｐゴシック" charset="0"/>
              </a:rPr>
              <a:t>’</a:t>
            </a:r>
            <a:r>
              <a:rPr lang="en-US" sz="2000">
                <a:latin typeface="Garamond" charset="0"/>
                <a:ea typeface="ＭＳ Ｐゴシック" charset="0"/>
              </a:rPr>
              <a:t> can be effective</a:t>
            </a:r>
          </a:p>
        </p:txBody>
      </p:sp>
    </p:spTree>
    <p:extLst>
      <p:ext uri="{BB962C8B-B14F-4D97-AF65-F5344CB8AC3E}">
        <p14:creationId xmlns:p14="http://schemas.microsoft.com/office/powerpoint/2010/main" xmlns="" val="261529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4800"/>
            <a:ext cx="6096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2667000"/>
            <a:ext cx="2362200" cy="1200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/>
              <a:t>But be careful with axes and scales!</a:t>
            </a:r>
          </a:p>
        </p:txBody>
      </p:sp>
    </p:spTree>
    <p:extLst>
      <p:ext uri="{BB962C8B-B14F-4D97-AF65-F5344CB8AC3E}">
        <p14:creationId xmlns:p14="http://schemas.microsoft.com/office/powerpoint/2010/main" xmlns="" val="3656061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Smoothed Histograms - Density Estimates</a:t>
            </a:r>
          </a:p>
        </p:txBody>
      </p:sp>
      <p:sp>
        <p:nvSpPr>
          <p:cNvPr id="32774" name="Text Box 3"/>
          <p:cNvSpPr txBox="1">
            <a:spLocks noChangeArrowheads="1"/>
          </p:cNvSpPr>
          <p:nvPr/>
        </p:nvSpPr>
        <p:spPr bwMode="auto">
          <a:xfrm>
            <a:off x="1066800" y="1219200"/>
            <a:ext cx="76200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Garamond" charset="0"/>
              </a:rPr>
              <a:t>Kernel estimates smooth out the contribution of each datapoint over a local neighborhood of that point.</a:t>
            </a:r>
          </a:p>
          <a:p>
            <a:pPr eaLnBrk="1" hangingPunct="1">
              <a:spcBef>
                <a:spcPct val="50000"/>
              </a:spcBef>
            </a:pPr>
            <a:endParaRPr lang="en-US">
              <a:latin typeface="Garamond" charset="0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125538" y="2273300"/>
          <a:ext cx="2924175" cy="939800"/>
        </p:xfrm>
        <a:graphic>
          <a:graphicData uri="http://schemas.openxmlformats.org/presentationml/2006/ole">
            <p:oleObj spid="_x0000_s165915" name="Equation" r:id="rId3" imgW="1371240" imgH="429480" progId="Equation.3">
              <p:embed/>
            </p:oleObj>
          </a:graphicData>
        </a:graphic>
      </p:graphicFrame>
      <p:sp>
        <p:nvSpPr>
          <p:cNvPr id="32775" name="Rectangle 5"/>
          <p:cNvSpPr>
            <a:spLocks noChangeArrowheads="1"/>
          </p:cNvSpPr>
          <p:nvPr/>
        </p:nvSpPr>
        <p:spPr bwMode="auto">
          <a:xfrm>
            <a:off x="1524000" y="3276600"/>
            <a:ext cx="2000250" cy="369888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i="1">
                <a:latin typeface="Garamond" charset="0"/>
              </a:rPr>
              <a:t>h</a:t>
            </a:r>
            <a:r>
              <a:rPr lang="en-US" sz="1800">
                <a:latin typeface="Garamond" charset="0"/>
              </a:rPr>
              <a:t> is the kernel width</a:t>
            </a:r>
          </a:p>
        </p:txBody>
      </p:sp>
      <p:sp>
        <p:nvSpPr>
          <p:cNvPr id="32776" name="Text Box 6"/>
          <p:cNvSpPr txBox="1">
            <a:spLocks noChangeArrowheads="1"/>
          </p:cNvSpPr>
          <p:nvPr/>
        </p:nvSpPr>
        <p:spPr bwMode="auto">
          <a:xfrm>
            <a:off x="1066800" y="3962400"/>
            <a:ext cx="76200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Garamond" charset="0"/>
              </a:rPr>
              <a:t>Gaussian kernel is common:</a:t>
            </a:r>
          </a:p>
          <a:p>
            <a:pPr eaLnBrk="1" hangingPunct="1">
              <a:spcBef>
                <a:spcPct val="50000"/>
              </a:spcBef>
            </a:pPr>
            <a:endParaRPr lang="en-US">
              <a:latin typeface="Garamond" charset="0"/>
            </a:endParaRP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3581400" y="4572000"/>
          <a:ext cx="1582738" cy="752475"/>
        </p:xfrm>
        <a:graphic>
          <a:graphicData uri="http://schemas.openxmlformats.org/presentationml/2006/ole">
            <p:oleObj spid="_x0000_s165916" name="Equation" r:id="rId4" imgW="740520" imgH="347400" progId="Equation.3">
              <p:embed/>
            </p:oleObj>
          </a:graphicData>
        </a:graphic>
      </p:graphicFrame>
      <p:pic>
        <p:nvPicPr>
          <p:cNvPr id="32778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9800"/>
            <a:ext cx="2551113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732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/>
              <a:t>Data Mining 2011  - Volinsky - Columbia University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8600"/>
            <a:ext cx="51308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4"/>
          <p:cNvSpPr txBox="1">
            <a:spLocks noChangeArrowheads="1"/>
          </p:cNvSpPr>
          <p:nvPr/>
        </p:nvSpPr>
        <p:spPr bwMode="auto">
          <a:xfrm>
            <a:off x="533400" y="1524000"/>
            <a:ext cx="2286000" cy="2678113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>
                <a:latin typeface="Garamond" charset="0"/>
              </a:rPr>
              <a:t>Bandwidth choice is an art</a:t>
            </a:r>
          </a:p>
          <a:p>
            <a:endParaRPr lang="en-US">
              <a:latin typeface="Garamond" charset="0"/>
            </a:endParaRPr>
          </a:p>
          <a:p>
            <a:r>
              <a:rPr lang="en-US">
                <a:latin typeface="Garamond" charset="0"/>
              </a:rPr>
              <a:t>Usually want to try several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997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Boxplots</a:t>
            </a:r>
          </a:p>
        </p:txBody>
      </p:sp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08550" y="1219200"/>
            <a:ext cx="39862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38862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Shows a lot of information about a variable in one plot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Median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IQR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Outliers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Range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Skewness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Negatives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Overplotting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Hard to tell distributional shape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no standard implementation in software (many options for whiskers, outliers)</a:t>
            </a:r>
          </a:p>
          <a:p>
            <a:pPr lvl="1" eaLnBrk="1" hangingPunct="1">
              <a:lnSpc>
                <a:spcPct val="90000"/>
              </a:lnSpc>
            </a:pPr>
            <a:endParaRPr lang="en-US" sz="1800"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242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Time Series</a:t>
            </a:r>
          </a:p>
        </p:txBody>
      </p:sp>
      <p:sp>
        <p:nvSpPr>
          <p:cNvPr id="35843" name="Content Placeholder 13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0292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If your data has a temporal component, be sure to exploit it</a:t>
            </a:r>
          </a:p>
        </p:txBody>
      </p:sp>
      <p:pic>
        <p:nvPicPr>
          <p:cNvPr id="35846" name="Picture 3" descr="air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74" t="13625" r="4147" b="8516"/>
          <a:stretch>
            <a:fillRect/>
          </a:stretch>
        </p:blipFill>
        <p:spPr bwMode="auto">
          <a:xfrm>
            <a:off x="685800" y="1828800"/>
            <a:ext cx="71628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Line 4"/>
          <p:cNvSpPr>
            <a:spLocks noChangeShapeType="1"/>
          </p:cNvSpPr>
          <p:nvPr/>
        </p:nvSpPr>
        <p:spPr bwMode="auto">
          <a:xfrm flipV="1">
            <a:off x="3886200" y="3733800"/>
            <a:ext cx="2438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Text Box 5"/>
          <p:cNvSpPr txBox="1">
            <a:spLocks noChangeArrowheads="1"/>
          </p:cNvSpPr>
          <p:nvPr/>
        </p:nvSpPr>
        <p:spPr bwMode="auto">
          <a:xfrm>
            <a:off x="4800600" y="4191000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latin typeface="Arial" charset="0"/>
                <a:cs typeface="Arial" charset="0"/>
              </a:rPr>
              <a:t>steady growth</a:t>
            </a:r>
          </a:p>
          <a:p>
            <a:pPr algn="ctr"/>
            <a:r>
              <a:rPr lang="en-US" sz="1200">
                <a:latin typeface="Arial" charset="0"/>
                <a:cs typeface="Arial" charset="0"/>
              </a:rPr>
              <a:t> trend</a:t>
            </a:r>
            <a:endParaRPr lang="en-US">
              <a:latin typeface="Times New Roman" charset="0"/>
              <a:cs typeface="Arial" charset="0"/>
            </a:endParaRPr>
          </a:p>
        </p:txBody>
      </p:sp>
      <p:sp>
        <p:nvSpPr>
          <p:cNvPr id="35849" name="Line 6"/>
          <p:cNvSpPr>
            <a:spLocks noChangeShapeType="1"/>
          </p:cNvSpPr>
          <p:nvPr/>
        </p:nvSpPr>
        <p:spPr bwMode="auto">
          <a:xfrm flipH="1" flipV="1">
            <a:off x="2971800" y="43434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Text Box 7"/>
          <p:cNvSpPr txBox="1">
            <a:spLocks noChangeArrowheads="1"/>
          </p:cNvSpPr>
          <p:nvPr/>
        </p:nvSpPr>
        <p:spPr bwMode="auto">
          <a:xfrm>
            <a:off x="3048000" y="4800600"/>
            <a:ext cx="1544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  <a:cs typeface="Arial" charset="0"/>
              </a:rPr>
              <a:t>New Year bumps</a:t>
            </a:r>
            <a:endParaRPr lang="en-US">
              <a:latin typeface="Times New Roman" charset="0"/>
              <a:cs typeface="Arial" charset="0"/>
            </a:endParaRPr>
          </a:p>
        </p:txBody>
      </p:sp>
      <p:sp>
        <p:nvSpPr>
          <p:cNvPr id="35851" name="Line 8"/>
          <p:cNvSpPr>
            <a:spLocks noChangeShapeType="1"/>
          </p:cNvSpPr>
          <p:nvPr/>
        </p:nvSpPr>
        <p:spPr bwMode="auto">
          <a:xfrm>
            <a:off x="3048000" y="26670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Text Box 9"/>
          <p:cNvSpPr txBox="1">
            <a:spLocks noChangeArrowheads="1"/>
          </p:cNvSpPr>
          <p:nvPr/>
        </p:nvSpPr>
        <p:spPr bwMode="auto">
          <a:xfrm>
            <a:off x="2601913" y="2232025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latin typeface="Arial" charset="0"/>
                <a:cs typeface="Arial" charset="0"/>
              </a:rPr>
              <a:t>summer</a:t>
            </a:r>
          </a:p>
          <a:p>
            <a:pPr algn="ctr"/>
            <a:r>
              <a:rPr lang="en-US" sz="1200">
                <a:latin typeface="Arial" charset="0"/>
                <a:cs typeface="Arial" charset="0"/>
              </a:rPr>
              <a:t> peaks</a:t>
            </a:r>
            <a:endParaRPr lang="en-US">
              <a:latin typeface="Times New Roman" charset="0"/>
              <a:cs typeface="Arial" charset="0"/>
            </a:endParaRPr>
          </a:p>
        </p:txBody>
      </p:sp>
      <p:sp>
        <p:nvSpPr>
          <p:cNvPr id="35853" name="Line 10"/>
          <p:cNvSpPr>
            <a:spLocks noChangeShapeType="1"/>
          </p:cNvSpPr>
          <p:nvPr/>
        </p:nvSpPr>
        <p:spPr bwMode="auto">
          <a:xfrm>
            <a:off x="4648200" y="2286000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Text Box 11"/>
          <p:cNvSpPr txBox="1">
            <a:spLocks noChangeArrowheads="1"/>
          </p:cNvSpPr>
          <p:nvPr/>
        </p:nvSpPr>
        <p:spPr bwMode="auto">
          <a:xfrm>
            <a:off x="3133725" y="1828800"/>
            <a:ext cx="2424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latin typeface="Arial" charset="0"/>
                <a:cs typeface="Arial" charset="0"/>
              </a:rPr>
              <a:t> summer bifurcations in air travel </a:t>
            </a:r>
          </a:p>
          <a:p>
            <a:pPr algn="ctr"/>
            <a:r>
              <a:rPr lang="en-US" sz="1200" b="1">
                <a:latin typeface="Arial" charset="0"/>
                <a:cs typeface="Arial" charset="0"/>
              </a:rPr>
              <a:t>(favor early/late)</a:t>
            </a:r>
            <a:endParaRPr lang="en-US">
              <a:latin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32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Spatial Data</a:t>
            </a:r>
          </a:p>
        </p:txBody>
      </p:sp>
      <p:sp>
        <p:nvSpPr>
          <p:cNvPr id="37891" name="Content Placeholder 5"/>
          <p:cNvSpPr>
            <a:spLocks noGrp="1"/>
          </p:cNvSpPr>
          <p:nvPr>
            <p:ph idx="1"/>
          </p:nvPr>
        </p:nvSpPr>
        <p:spPr>
          <a:xfrm>
            <a:off x="685800" y="1371600"/>
            <a:ext cx="2819400" cy="4876800"/>
          </a:xfrm>
        </p:spPr>
        <p:txBody>
          <a:bodyPr/>
          <a:lstStyle/>
          <a:p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If your data has a geographic component, be sure to exploit it</a:t>
            </a:r>
          </a:p>
          <a:p>
            <a:endParaRPr lang="en-US" sz="2000">
              <a:latin typeface="Garamond" charset="0"/>
              <a:ea typeface="ＭＳ Ｐゴシック" charset="0"/>
              <a:cs typeface="ＭＳ Ｐゴシック" charset="0"/>
            </a:endParaRPr>
          </a:p>
          <a:p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Data from cities/states/zip cods – easy to get lat/long</a:t>
            </a:r>
          </a:p>
          <a:p>
            <a:endParaRPr lang="en-US" sz="2000">
              <a:latin typeface="Garamond" charset="0"/>
              <a:ea typeface="ＭＳ Ｐゴシック" charset="0"/>
              <a:cs typeface="ＭＳ Ｐゴシック" charset="0"/>
            </a:endParaRPr>
          </a:p>
          <a:p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Can plot as scatterplot</a:t>
            </a:r>
          </a:p>
        </p:txBody>
      </p:sp>
      <p:pic>
        <p:nvPicPr>
          <p:cNvPr id="378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954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58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6200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Spatio-temporal data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7244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spatio-temporal data</a:t>
            </a:r>
          </a:p>
          <a:p>
            <a:pPr lvl="1" eaLnBrk="1" hangingPunct="1"/>
            <a:r>
              <a:rPr lang="en-US">
                <a:latin typeface="Garamond" charset="0"/>
                <a:ea typeface="ＭＳ Ｐゴシック" charset="0"/>
                <a:hlinkClick r:id="rId2"/>
              </a:rPr>
              <a:t>http://projects.flowingdata.com/walmart/</a:t>
            </a:r>
            <a:r>
              <a:rPr lang="en-US">
                <a:latin typeface="Garamond" charset="0"/>
                <a:ea typeface="ＭＳ Ｐゴシック" charset="0"/>
              </a:rPr>
              <a:t> (Nathan Yau)</a:t>
            </a:r>
          </a:p>
          <a:p>
            <a:pPr lvl="1" eaLnBrk="1" hangingPunct="1"/>
            <a:endParaRPr lang="en-US">
              <a:latin typeface="Garamond" charset="0"/>
              <a:ea typeface="ＭＳ Ｐゴシック" charset="0"/>
            </a:endParaRPr>
          </a:p>
          <a:p>
            <a:pPr lvl="1" eaLnBrk="1" hangingPunct="1"/>
            <a:endParaRPr lang="en-US">
              <a:latin typeface="Garamond" charset="0"/>
              <a:ea typeface="ＭＳ Ｐゴシック" charset="0"/>
            </a:endParaRPr>
          </a:p>
          <a:p>
            <a:pPr lvl="1" eaLnBrk="1" hangingPunct="1"/>
            <a:endParaRPr lang="en-US">
              <a:latin typeface="Garamond" charset="0"/>
              <a:ea typeface="ＭＳ Ｐゴシック" charset="0"/>
            </a:endParaRPr>
          </a:p>
          <a:p>
            <a:pPr lvl="1" eaLnBrk="1" hangingPunct="1"/>
            <a:endParaRPr lang="en-US">
              <a:latin typeface="Garamond" charset="0"/>
              <a:ea typeface="ＭＳ Ｐゴシック" charset="0"/>
            </a:endParaRPr>
          </a:p>
          <a:p>
            <a:pPr lvl="1" eaLnBrk="1" hangingPunct="1"/>
            <a:endParaRPr lang="en-US">
              <a:latin typeface="Garamond" charset="0"/>
              <a:ea typeface="ＭＳ Ｐゴシック" charset="0"/>
            </a:endParaRPr>
          </a:p>
          <a:p>
            <a:pPr lvl="1" eaLnBrk="1" hangingPunct="1"/>
            <a:endParaRPr lang="en-US">
              <a:latin typeface="Garamond" charset="0"/>
              <a:ea typeface="ＭＳ Ｐゴシック" charset="0"/>
            </a:endParaRPr>
          </a:p>
          <a:p>
            <a:pPr lvl="1" eaLnBrk="1" hangingPunct="1"/>
            <a:r>
              <a:rPr lang="en-US">
                <a:latin typeface="Garamond" charset="0"/>
                <a:ea typeface="ＭＳ Ｐゴシック" charset="0"/>
              </a:rPr>
              <a:t>But, fancy tools not needed!  Just do successive scatterplots to (almost) the same effect</a:t>
            </a:r>
          </a:p>
        </p:txBody>
      </p:sp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67000"/>
            <a:ext cx="3429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96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-45738"/>
            <a:ext cx="8229600" cy="11430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Spatial data: </a:t>
            </a:r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choropleth</a:t>
            </a: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 Maps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685800" y="5562600"/>
            <a:ext cx="7772400" cy="533400"/>
          </a:xfrm>
        </p:spPr>
        <p:txBody>
          <a:bodyPr>
            <a:normAutofit fontScale="77500" lnSpcReduction="20000"/>
          </a:bodyPr>
          <a:lstStyle/>
          <a:p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Maps using color shadings to represent numerical values are called chloropleth maps</a:t>
            </a:r>
            <a:endParaRPr lang="en-US" sz="2000">
              <a:latin typeface="Garamond" charset="0"/>
              <a:ea typeface="ＭＳ Ｐゴシック" charset="0"/>
              <a:cs typeface="ＭＳ Ｐゴシック" charset="0"/>
              <a:hlinkClick r:id=""/>
            </a:endParaRPr>
          </a:p>
          <a:p>
            <a:r>
              <a:rPr lang="en-US" sz="2000">
                <a:latin typeface="Garamond" charset="0"/>
                <a:ea typeface="ＭＳ Ｐゴシック" charset="0"/>
                <a:cs typeface="ＭＳ Ｐゴシック" charset="0"/>
                <a:hlinkClick r:id=""/>
              </a:rPr>
              <a:t>http://elections.nytimes.com/2008/results/president/map.html</a:t>
            </a:r>
            <a:endParaRPr lang="en-US" sz="2000">
              <a:latin typeface="Garamond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Garamond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99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6934200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07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13" y="260350"/>
            <a:ext cx="4967287" cy="504825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The law of total probability</a:t>
            </a:r>
          </a:p>
        </p:txBody>
      </p:sp>
      <p:sp>
        <p:nvSpPr>
          <p:cNvPr id="24582" name="Text Box 4"/>
          <p:cNvSpPr txBox="1">
            <a:spLocks noChangeArrowheads="1"/>
          </p:cNvSpPr>
          <p:nvPr/>
        </p:nvSpPr>
        <p:spPr bwMode="auto">
          <a:xfrm>
            <a:off x="539750" y="1125538"/>
            <a:ext cx="30019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Consider a subset </a:t>
            </a:r>
            <a:r>
              <a:rPr lang="en-US" i="1" smtClean="0">
                <a:solidFill>
                  <a:srgbClr val="0000FF"/>
                </a:solidFill>
              </a:rPr>
              <a:t>B</a:t>
            </a:r>
            <a:r>
              <a:rPr lang="en-US" smtClean="0">
                <a:solidFill>
                  <a:srgbClr val="0000FF"/>
                </a:solidFill>
              </a:rPr>
              <a:t>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the sample space </a:t>
            </a:r>
            <a:r>
              <a:rPr lang="en-US" i="1" smtClean="0">
                <a:solidFill>
                  <a:srgbClr val="0000FF"/>
                </a:solidFill>
              </a:rPr>
              <a:t>S</a:t>
            </a:r>
            <a:r>
              <a:rPr lang="en-US" smtClean="0">
                <a:solidFill>
                  <a:srgbClr val="0000FF"/>
                </a:solidFill>
              </a:rPr>
              <a:t>,</a:t>
            </a:r>
          </a:p>
        </p:txBody>
      </p:sp>
      <p:pic>
        <p:nvPicPr>
          <p:cNvPr id="24583" name="Picture 18" descr="subse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32300" y="750888"/>
            <a:ext cx="37433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19"/>
          <p:cNvSpPr txBox="1">
            <a:spLocks noChangeArrowheads="1"/>
          </p:cNvSpPr>
          <p:nvPr/>
        </p:nvSpPr>
        <p:spPr bwMode="auto">
          <a:xfrm>
            <a:off x="7119938" y="3044825"/>
            <a:ext cx="985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smtClean="0">
                <a:solidFill>
                  <a:srgbClr val="0000FF"/>
                </a:solidFill>
              </a:rPr>
              <a:t>B</a:t>
            </a:r>
            <a:r>
              <a:rPr lang="en-US" smtClean="0">
                <a:solidFill>
                  <a:srgbClr val="0000FF"/>
                </a:solidFill>
              </a:rPr>
              <a:t> 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∩ </a:t>
            </a:r>
            <a:r>
              <a:rPr lang="en-US" i="1" smtClean="0">
                <a:solidFill>
                  <a:srgbClr val="0000FF"/>
                </a:solidFill>
                <a:cs typeface="Times New Roman" charset="0"/>
              </a:rPr>
              <a:t>A</a:t>
            </a:r>
            <a:r>
              <a:rPr lang="en-US" i="1" baseline="-25000" smtClean="0">
                <a:solidFill>
                  <a:srgbClr val="0000FF"/>
                </a:solidFill>
                <a:cs typeface="Times New Roman" charset="0"/>
              </a:rPr>
              <a:t>i</a:t>
            </a:r>
          </a:p>
        </p:txBody>
      </p:sp>
      <p:sp>
        <p:nvSpPr>
          <p:cNvPr id="24585" name="Text Box 20"/>
          <p:cNvSpPr txBox="1">
            <a:spLocks noChangeArrowheads="1"/>
          </p:cNvSpPr>
          <p:nvPr/>
        </p:nvSpPr>
        <p:spPr bwMode="auto">
          <a:xfrm>
            <a:off x="8248650" y="2206625"/>
            <a:ext cx="427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smtClean="0">
                <a:solidFill>
                  <a:srgbClr val="0000FF"/>
                </a:solidFill>
                <a:cs typeface="Times New Roman" charset="0"/>
              </a:rPr>
              <a:t>A</a:t>
            </a:r>
            <a:r>
              <a:rPr lang="en-US" i="1" baseline="-25000" smtClean="0">
                <a:solidFill>
                  <a:srgbClr val="0000FF"/>
                </a:solidFill>
                <a:cs typeface="Times New Roman" charset="0"/>
              </a:rPr>
              <a:t>i</a:t>
            </a:r>
          </a:p>
        </p:txBody>
      </p:sp>
      <p:sp>
        <p:nvSpPr>
          <p:cNvPr id="24586" name="Text Box 21"/>
          <p:cNvSpPr txBox="1">
            <a:spLocks noChangeArrowheads="1"/>
          </p:cNvSpPr>
          <p:nvPr/>
        </p:nvSpPr>
        <p:spPr bwMode="auto">
          <a:xfrm>
            <a:off x="6592888" y="333375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smtClean="0">
                <a:solidFill>
                  <a:srgbClr val="0000FF"/>
                </a:solidFill>
              </a:rPr>
              <a:t>B</a:t>
            </a:r>
            <a:endParaRPr lang="en-US" i="1" baseline="-25000" smtClean="0">
              <a:solidFill>
                <a:srgbClr val="0000FF"/>
              </a:solidFill>
              <a:cs typeface="Times New Roman" charset="0"/>
            </a:endParaRPr>
          </a:p>
        </p:txBody>
      </p:sp>
      <p:sp>
        <p:nvSpPr>
          <p:cNvPr id="24587" name="Text Box 22"/>
          <p:cNvSpPr txBox="1">
            <a:spLocks noChangeArrowheads="1"/>
          </p:cNvSpPr>
          <p:nvPr/>
        </p:nvSpPr>
        <p:spPr bwMode="auto">
          <a:xfrm>
            <a:off x="3952875" y="14144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smtClean="0">
                <a:solidFill>
                  <a:srgbClr val="0000FF"/>
                </a:solidFill>
              </a:rPr>
              <a:t>S</a:t>
            </a:r>
            <a:endParaRPr lang="en-US" i="1" baseline="-25000" smtClean="0">
              <a:solidFill>
                <a:srgbClr val="0000FF"/>
              </a:solidFill>
              <a:cs typeface="Times New Roman" charset="0"/>
            </a:endParaRPr>
          </a:p>
        </p:txBody>
      </p:sp>
      <p:sp>
        <p:nvSpPr>
          <p:cNvPr id="24588" name="Text Box 23"/>
          <p:cNvSpPr txBox="1">
            <a:spLocks noChangeArrowheads="1"/>
          </p:cNvSpPr>
          <p:nvPr/>
        </p:nvSpPr>
        <p:spPr bwMode="auto">
          <a:xfrm>
            <a:off x="539750" y="2133600"/>
            <a:ext cx="3911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divided into disjoint subsets </a:t>
            </a:r>
            <a:r>
              <a:rPr lang="en-US" i="1" smtClean="0">
                <a:solidFill>
                  <a:srgbClr val="0000FF"/>
                </a:solidFill>
              </a:rPr>
              <a:t>A</a:t>
            </a:r>
            <a:r>
              <a:rPr lang="en-US" i="1" baseline="-25000" smtClean="0">
                <a:solidFill>
                  <a:srgbClr val="0000FF"/>
                </a:solidFill>
              </a:rPr>
              <a:t>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such that </a:t>
            </a:r>
            <a:r>
              <a:rPr lang="en-US" smtClean="0">
                <a:solidFill>
                  <a:srgbClr val="0000FF"/>
                </a:solidFill>
                <a:latin typeface="Arial Unicode MS" charset="0"/>
                <a:cs typeface="Arial Unicode MS" charset="0"/>
              </a:rPr>
              <a:t>∪</a:t>
            </a:r>
            <a:r>
              <a:rPr lang="en-US" i="1" baseline="-25000" smtClean="0">
                <a:solidFill>
                  <a:srgbClr val="0000FF"/>
                </a:solidFill>
                <a:cs typeface="Times New Roman" charset="0"/>
              </a:rPr>
              <a:t>i </a:t>
            </a:r>
            <a:r>
              <a:rPr lang="en-US" i="1" smtClean="0">
                <a:solidFill>
                  <a:srgbClr val="0000FF"/>
                </a:solidFill>
                <a:cs typeface="Times New Roman" charset="0"/>
              </a:rPr>
              <a:t>A</a:t>
            </a:r>
            <a:r>
              <a:rPr lang="en-US" i="1" baseline="-25000" smtClean="0">
                <a:solidFill>
                  <a:srgbClr val="0000FF"/>
                </a:solidFill>
                <a:ea typeface="Times New Roman" charset="0"/>
                <a:cs typeface="Times New Roman" charset="0"/>
              </a:rPr>
              <a:t>i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= </a:t>
            </a:r>
            <a:r>
              <a:rPr lang="en-US" i="1" smtClean="0">
                <a:solidFill>
                  <a:srgbClr val="0000FF"/>
                </a:solidFill>
                <a:cs typeface="Times New Roman" charset="0"/>
              </a:rPr>
              <a:t>S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,</a:t>
            </a:r>
          </a:p>
        </p:txBody>
      </p:sp>
      <p:sp>
        <p:nvSpPr>
          <p:cNvPr id="24589" name="Text Box 24"/>
          <p:cNvSpPr txBox="1">
            <a:spLocks noChangeArrowheads="1"/>
          </p:cNvSpPr>
          <p:nvPr/>
        </p:nvSpPr>
        <p:spPr bwMode="auto">
          <a:xfrm>
            <a:off x="539750" y="32131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→</a:t>
            </a:r>
          </a:p>
        </p:txBody>
      </p:sp>
      <p:sp>
        <p:nvSpPr>
          <p:cNvPr id="24590" name="Text Box 27"/>
          <p:cNvSpPr txBox="1">
            <a:spLocks noChangeArrowheads="1"/>
          </p:cNvSpPr>
          <p:nvPr/>
        </p:nvSpPr>
        <p:spPr bwMode="auto">
          <a:xfrm>
            <a:off x="560388" y="38147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→</a:t>
            </a:r>
          </a:p>
        </p:txBody>
      </p:sp>
      <p:pic>
        <p:nvPicPr>
          <p:cNvPr id="24591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28713" y="3906838"/>
            <a:ext cx="56959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2" name="Text Box 32"/>
          <p:cNvSpPr txBox="1">
            <a:spLocks noChangeArrowheads="1"/>
          </p:cNvSpPr>
          <p:nvPr/>
        </p:nvSpPr>
        <p:spPr bwMode="auto">
          <a:xfrm>
            <a:off x="560388" y="43910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→</a:t>
            </a:r>
          </a:p>
        </p:txBody>
      </p:sp>
      <p:pic>
        <p:nvPicPr>
          <p:cNvPr id="24593" name="Picture 3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4750" y="4468813"/>
            <a:ext cx="37576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4" name="Text Box 35"/>
          <p:cNvSpPr txBox="1">
            <a:spLocks noChangeArrowheads="1"/>
          </p:cNvSpPr>
          <p:nvPr/>
        </p:nvSpPr>
        <p:spPr bwMode="auto">
          <a:xfrm>
            <a:off x="5292725" y="4365625"/>
            <a:ext cx="2981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law of total probability</a:t>
            </a:r>
          </a:p>
        </p:txBody>
      </p:sp>
      <p:sp>
        <p:nvSpPr>
          <p:cNvPr id="24595" name="Text Box 37"/>
          <p:cNvSpPr txBox="1">
            <a:spLocks noChangeArrowheads="1"/>
          </p:cNvSpPr>
          <p:nvPr/>
        </p:nvSpPr>
        <p:spPr bwMode="auto">
          <a:xfrm>
            <a:off x="663575" y="5348288"/>
            <a:ext cx="3244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Bayes’ theorem becomes</a:t>
            </a:r>
          </a:p>
        </p:txBody>
      </p:sp>
      <p:sp>
        <p:nvSpPr>
          <p:cNvPr id="24596" name="Rectangle 40"/>
          <p:cNvSpPr>
            <a:spLocks noChangeArrowheads="1"/>
          </p:cNvSpPr>
          <p:nvPr/>
        </p:nvSpPr>
        <p:spPr bwMode="auto">
          <a:xfrm>
            <a:off x="4067175" y="5084763"/>
            <a:ext cx="4465638" cy="11525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4597" name="Picture 4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75125" y="5275263"/>
            <a:ext cx="412115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8" name="Picture 4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40100"/>
            <a:ext cx="564991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99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Two Continuous Variables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467600" cy="1371600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For two numeric variables, the scatterplot is the obvious choice</a:t>
            </a:r>
          </a:p>
        </p:txBody>
      </p:sp>
      <p:grpSp>
        <p:nvGrpSpPr>
          <p:cNvPr id="40965" name="Group 12"/>
          <p:cNvGrpSpPr>
            <a:grpSpLocks/>
          </p:cNvGrpSpPr>
          <p:nvPr/>
        </p:nvGrpSpPr>
        <p:grpSpPr bwMode="auto">
          <a:xfrm>
            <a:off x="533400" y="2438400"/>
            <a:ext cx="8208963" cy="3852863"/>
            <a:chOff x="609600" y="2362200"/>
            <a:chExt cx="8208963" cy="3852863"/>
          </a:xfrm>
        </p:grpSpPr>
        <p:pic>
          <p:nvPicPr>
            <p:cNvPr id="4096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362200"/>
              <a:ext cx="4160838" cy="385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8" name="AutoShape 6"/>
            <p:cNvSpPr>
              <a:spLocks noChangeArrowheads="1"/>
            </p:cNvSpPr>
            <p:nvPr/>
          </p:nvSpPr>
          <p:spPr bwMode="auto">
            <a:xfrm>
              <a:off x="5334000" y="4648200"/>
              <a:ext cx="1066800" cy="914400"/>
            </a:xfrm>
            <a:prstGeom prst="octagon">
              <a:avLst>
                <a:gd name="adj" fmla="val 2928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Line 7"/>
            <p:cNvSpPr>
              <a:spLocks noChangeShapeType="1"/>
            </p:cNvSpPr>
            <p:nvPr/>
          </p:nvSpPr>
          <p:spPr bwMode="auto">
            <a:xfrm>
              <a:off x="6400800" y="51054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AutoShape 8"/>
            <p:cNvSpPr>
              <a:spLocks noChangeArrowheads="1"/>
            </p:cNvSpPr>
            <p:nvPr/>
          </p:nvSpPr>
          <p:spPr bwMode="auto">
            <a:xfrm>
              <a:off x="3124200" y="3886200"/>
              <a:ext cx="1066800" cy="914400"/>
            </a:xfrm>
            <a:prstGeom prst="octagon">
              <a:avLst>
                <a:gd name="adj" fmla="val 2928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Line 10"/>
            <p:cNvSpPr>
              <a:spLocks noChangeShapeType="1"/>
            </p:cNvSpPr>
            <p:nvPr/>
          </p:nvSpPr>
          <p:spPr bwMode="auto">
            <a:xfrm flipH="1">
              <a:off x="2057400" y="4343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Text Box 11"/>
            <p:cNvSpPr txBox="1">
              <a:spLocks noChangeArrowheads="1"/>
            </p:cNvSpPr>
            <p:nvPr/>
          </p:nvSpPr>
          <p:spPr bwMode="auto">
            <a:xfrm>
              <a:off x="609600" y="4191000"/>
              <a:ext cx="11985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Lucida Bright" charset="0"/>
                </a:rPr>
                <a:t>interesting?</a:t>
              </a:r>
              <a:endParaRPr lang="en-US"/>
            </a:p>
          </p:txBody>
        </p:sp>
        <p:sp>
          <p:nvSpPr>
            <p:cNvPr id="40973" name="Text Box 12"/>
            <p:cNvSpPr txBox="1">
              <a:spLocks noChangeArrowheads="1"/>
            </p:cNvSpPr>
            <p:nvPr/>
          </p:nvSpPr>
          <p:spPr bwMode="auto">
            <a:xfrm>
              <a:off x="7620000" y="5029200"/>
              <a:ext cx="11985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Lucida Bright" charset="0"/>
                </a:rPr>
                <a:t>interesting?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0921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8"/>
          <p:cNvGrpSpPr>
            <a:grpSpLocks/>
          </p:cNvGrpSpPr>
          <p:nvPr/>
        </p:nvGrpSpPr>
        <p:grpSpPr bwMode="auto">
          <a:xfrm>
            <a:off x="533400" y="3352800"/>
            <a:ext cx="8208963" cy="3090863"/>
            <a:chOff x="609600" y="2362200"/>
            <a:chExt cx="8208963" cy="3852863"/>
          </a:xfrm>
        </p:grpSpPr>
        <p:pic>
          <p:nvPicPr>
            <p:cNvPr id="419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362200"/>
              <a:ext cx="4160838" cy="3852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4" name="AutoShape 6"/>
            <p:cNvSpPr>
              <a:spLocks noChangeArrowheads="1"/>
            </p:cNvSpPr>
            <p:nvPr/>
          </p:nvSpPr>
          <p:spPr bwMode="auto">
            <a:xfrm>
              <a:off x="5334000" y="4648200"/>
              <a:ext cx="1066800" cy="914400"/>
            </a:xfrm>
            <a:prstGeom prst="octagon">
              <a:avLst>
                <a:gd name="adj" fmla="val 2928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Line 7"/>
            <p:cNvSpPr>
              <a:spLocks noChangeShapeType="1"/>
            </p:cNvSpPr>
            <p:nvPr/>
          </p:nvSpPr>
          <p:spPr bwMode="auto">
            <a:xfrm>
              <a:off x="6400800" y="51054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AutoShape 8"/>
            <p:cNvSpPr>
              <a:spLocks noChangeArrowheads="1"/>
            </p:cNvSpPr>
            <p:nvPr/>
          </p:nvSpPr>
          <p:spPr bwMode="auto">
            <a:xfrm>
              <a:off x="3124200" y="3886200"/>
              <a:ext cx="1066800" cy="914400"/>
            </a:xfrm>
            <a:prstGeom prst="octagon">
              <a:avLst>
                <a:gd name="adj" fmla="val 2928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Line 10"/>
            <p:cNvSpPr>
              <a:spLocks noChangeShapeType="1"/>
            </p:cNvSpPr>
            <p:nvPr/>
          </p:nvSpPr>
          <p:spPr bwMode="auto">
            <a:xfrm flipH="1">
              <a:off x="2057400" y="4343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Text Box 11"/>
            <p:cNvSpPr txBox="1">
              <a:spLocks noChangeArrowheads="1"/>
            </p:cNvSpPr>
            <p:nvPr/>
          </p:nvSpPr>
          <p:spPr bwMode="auto">
            <a:xfrm>
              <a:off x="609600" y="4191000"/>
              <a:ext cx="1198563" cy="383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Lucida Bright" charset="0"/>
                </a:rPr>
                <a:t>interesting?</a:t>
              </a:r>
              <a:endParaRPr lang="en-US"/>
            </a:p>
          </p:txBody>
        </p:sp>
        <p:sp>
          <p:nvSpPr>
            <p:cNvPr id="41999" name="Text Box 12"/>
            <p:cNvSpPr txBox="1">
              <a:spLocks noChangeArrowheads="1"/>
            </p:cNvSpPr>
            <p:nvPr/>
          </p:nvSpPr>
          <p:spPr bwMode="auto">
            <a:xfrm>
              <a:off x="7620000" y="5029200"/>
              <a:ext cx="1198563" cy="383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Lucida Bright" charset="0"/>
                </a:rPr>
                <a:t>interesting?</a:t>
              </a:r>
              <a:endParaRPr lang="en-US"/>
            </a:p>
          </p:txBody>
        </p:sp>
      </p:grp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2D Scatterplots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standard tool to display relation between 2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e.g. y-axis = response, x-axis = suspected indicator</a:t>
            </a:r>
          </a:p>
          <a:p>
            <a:pPr lvl="1" eaLnBrk="1" hangingPunct="1">
              <a:lnSpc>
                <a:spcPct val="90000"/>
              </a:lnSpc>
            </a:pPr>
            <a:endParaRPr lang="en-US" sz="1800">
              <a:latin typeface="Garamond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9" name="Content Placeholder 16"/>
          <p:cNvSpPr>
            <a:spLocks noGrp="1"/>
          </p:cNvSpPr>
          <p:nvPr>
            <p:ph sz="half" idx="2"/>
          </p:nvPr>
        </p:nvSpPr>
        <p:spPr>
          <a:xfrm>
            <a:off x="4953000" y="1371600"/>
            <a:ext cx="38100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useful to answer: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x,y related?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>
                <a:latin typeface="Garamond" charset="0"/>
                <a:ea typeface="ＭＳ Ｐゴシック" charset="0"/>
              </a:rPr>
              <a:t>linear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>
                <a:latin typeface="Garamond" charset="0"/>
                <a:ea typeface="ＭＳ Ｐゴシック" charset="0"/>
              </a:rPr>
              <a:t>quadratic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>
                <a:latin typeface="Garamond" charset="0"/>
                <a:ea typeface="ＭＳ Ｐゴシック" charset="0"/>
              </a:rPr>
              <a:t>other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variance(y) depend on x?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outliers present?</a:t>
            </a:r>
          </a:p>
          <a:p>
            <a:endParaRPr lang="en-US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92" name="Text Box 5"/>
          <p:cNvSpPr txBox="1">
            <a:spLocks noChangeArrowheads="1"/>
          </p:cNvSpPr>
          <p:nvPr/>
        </p:nvSpPr>
        <p:spPr bwMode="auto">
          <a:xfrm>
            <a:off x="5103813" y="2082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endParaRPr lang="en-GB">
              <a:latin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23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Scatter Plot: No apparent relationship</a:t>
            </a:r>
          </a:p>
        </p:txBody>
      </p:sp>
      <p:pic>
        <p:nvPicPr>
          <p:cNvPr id="44036" name="Picture 3" descr="scatpl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371600"/>
            <a:ext cx="58293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760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Scatter Plot: Linear relationship</a:t>
            </a:r>
          </a:p>
        </p:txBody>
      </p:sp>
      <p:pic>
        <p:nvPicPr>
          <p:cNvPr id="46084" name="Picture 3" descr="scatplo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096000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768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Scatter Plot: Quadratic relationship</a:t>
            </a:r>
          </a:p>
        </p:txBody>
      </p:sp>
      <p:pic>
        <p:nvPicPr>
          <p:cNvPr id="48132" name="Picture 3" descr="scatplo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62484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99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Scatter plot: Homoscedastic </a:t>
            </a:r>
          </a:p>
        </p:txBody>
      </p:sp>
      <p:sp>
        <p:nvSpPr>
          <p:cNvPr id="50180" name="Text Box 3"/>
          <p:cNvSpPr txBox="1">
            <a:spLocks noChangeArrowheads="1"/>
          </p:cNvSpPr>
          <p:nvPr/>
        </p:nvSpPr>
        <p:spPr bwMode="auto">
          <a:xfrm>
            <a:off x="1676400" y="5334000"/>
            <a:ext cx="5862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Times New Roman" charset="0"/>
                <a:cs typeface="Arial" charset="0"/>
              </a:rPr>
              <a:t>Why is this important in classical statistical modelling?</a:t>
            </a:r>
          </a:p>
        </p:txBody>
      </p:sp>
      <p:pic>
        <p:nvPicPr>
          <p:cNvPr id="50181" name="Picture 4" descr="scatplo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4876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661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Scatter plot: Heteroscedastic </a:t>
            </a:r>
          </a:p>
        </p:txBody>
      </p: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746125" y="5394325"/>
            <a:ext cx="76358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latin typeface="Tahoma" charset="0"/>
                <a:cs typeface="Arial" charset="0"/>
              </a:rPr>
              <a:t>variation in </a:t>
            </a:r>
            <a:r>
              <a:rPr lang="en-US" sz="2000" b="1" i="1">
                <a:latin typeface="Tahoma" charset="0"/>
                <a:cs typeface="Arial" charset="0"/>
              </a:rPr>
              <a:t>Y</a:t>
            </a:r>
            <a:r>
              <a:rPr lang="en-US" sz="2000" b="1">
                <a:latin typeface="Tahoma" charset="0"/>
                <a:cs typeface="Arial" charset="0"/>
              </a:rPr>
              <a:t> differs depending on the value of </a:t>
            </a:r>
            <a:r>
              <a:rPr lang="en-US" sz="2000" b="1" i="1">
                <a:latin typeface="Tahoma" charset="0"/>
                <a:cs typeface="Arial" charset="0"/>
              </a:rPr>
              <a:t>X</a:t>
            </a:r>
          </a:p>
          <a:p>
            <a:pPr eaLnBrk="1" hangingPunct="1"/>
            <a:r>
              <a:rPr lang="en-US" sz="2000" b="1" i="1">
                <a:latin typeface="Tahoma" charset="0"/>
                <a:cs typeface="Arial" charset="0"/>
              </a:rPr>
              <a:t>	e.g., Y = annual tax paid,  X = income</a:t>
            </a:r>
            <a:endParaRPr lang="en-US" sz="2000">
              <a:latin typeface="Times New Roman" charset="0"/>
              <a:cs typeface="Arial" charset="0"/>
            </a:endParaRPr>
          </a:p>
        </p:txBody>
      </p:sp>
      <p:pic>
        <p:nvPicPr>
          <p:cNvPr id="52229" name="Picture 4" descr="scatplo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5486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207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Two variables - continuous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1401"/>
            <a:ext cx="8229600" cy="4924763"/>
          </a:xfrm>
        </p:spPr>
        <p:txBody>
          <a:bodyPr/>
          <a:lstStyle/>
          <a:p>
            <a:pPr eaLnBrk="1" hangingPunct="1"/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Scatterplots </a:t>
            </a:r>
          </a:p>
          <a:p>
            <a:pPr lvl="1" eaLnBrk="1" hangingPunct="1"/>
            <a:r>
              <a:rPr lang="en-US" dirty="0">
                <a:latin typeface="Garamond" charset="0"/>
                <a:ea typeface="ＭＳ Ｐゴシック" charset="0"/>
              </a:rPr>
              <a:t>But can be bad with lots of data</a:t>
            </a:r>
          </a:p>
        </p:txBody>
      </p:sp>
      <p:pic>
        <p:nvPicPr>
          <p:cNvPr id="5427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06136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238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What to do for large data sets</a:t>
            </a:r>
          </a:p>
          <a:p>
            <a:pPr lvl="1" eaLnBrk="1" hangingPunct="1"/>
            <a:r>
              <a:rPr lang="en-US">
                <a:latin typeface="Garamond" charset="0"/>
                <a:ea typeface="ＭＳ Ｐゴシック" charset="0"/>
              </a:rPr>
              <a:t>Contour plots</a:t>
            </a:r>
          </a:p>
          <a:p>
            <a:pPr lvl="1" eaLnBrk="1" hangingPunct="1"/>
            <a:endParaRPr lang="en-US">
              <a:latin typeface="Garamond" charset="0"/>
              <a:ea typeface="ＭＳ Ｐゴシック" charset="0"/>
            </a:endParaRPr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Two variables - continuous</a:t>
            </a:r>
          </a:p>
        </p:txBody>
      </p:sp>
      <p:pic>
        <p:nvPicPr>
          <p:cNvPr id="553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19400"/>
            <a:ext cx="51054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117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Two Variables - one categorical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2819400"/>
          </a:xfrm>
        </p:spPr>
        <p:txBody>
          <a:bodyPr/>
          <a:lstStyle/>
          <a:p>
            <a:pPr eaLnBrk="1" hangingPunct="1"/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Side by side boxplots are very effective in showing differences in a quantitative variable across factor levels</a:t>
            </a:r>
          </a:p>
          <a:p>
            <a:pPr lvl="1" eaLnBrk="1" hangingPunct="1"/>
            <a:r>
              <a:rPr lang="en-US" sz="1800">
                <a:latin typeface="Garamond" charset="0"/>
                <a:ea typeface="ＭＳ Ｐゴシック" charset="0"/>
              </a:rPr>
              <a:t>tips data</a:t>
            </a:r>
          </a:p>
          <a:p>
            <a:pPr lvl="2" eaLnBrk="1" hangingPunct="1"/>
            <a:r>
              <a:rPr lang="en-US" sz="1600">
                <a:latin typeface="Garamond" charset="0"/>
                <a:ea typeface="ＭＳ Ｐゴシック" charset="0"/>
              </a:rPr>
              <a:t>do men or women tip better</a:t>
            </a:r>
          </a:p>
          <a:p>
            <a:pPr lvl="1" eaLnBrk="1" hangingPunct="1"/>
            <a:r>
              <a:rPr lang="en-US" sz="1800">
                <a:latin typeface="Garamond" charset="0"/>
                <a:ea typeface="ＭＳ Ｐゴシック" charset="0"/>
              </a:rPr>
              <a:t>orchard sprays</a:t>
            </a:r>
          </a:p>
          <a:p>
            <a:pPr lvl="2" eaLnBrk="1" hangingPunct="1"/>
            <a:r>
              <a:rPr lang="en-US" sz="1600">
                <a:latin typeface="Garamond" charset="0"/>
                <a:ea typeface="ＭＳ Ｐゴシック" charset="0"/>
              </a:rPr>
              <a:t>measuring potency of various orchard sprays in repelling honeybees</a:t>
            </a:r>
            <a:endParaRPr lang="en-US" sz="1200">
              <a:latin typeface="Garamond" charset="0"/>
              <a:ea typeface="ＭＳ Ｐゴシック" charset="0"/>
            </a:endParaRPr>
          </a:p>
        </p:txBody>
      </p:sp>
      <p:pic>
        <p:nvPicPr>
          <p:cNvPr id="604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5706"/>
            <a:ext cx="1981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39506"/>
            <a:ext cx="207645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15706"/>
            <a:ext cx="212248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415706"/>
            <a:ext cx="2057400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8592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13" y="260350"/>
            <a:ext cx="6119812" cy="576263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An example using Bayes</a:t>
            </a:r>
            <a:r>
              <a:rPr lang="ja-JP" alt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’</a:t>
            </a:r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theorem</a:t>
            </a:r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395288" y="95567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Suppose the probability (for anyone) to have AIDS is:</a:t>
            </a:r>
          </a:p>
        </p:txBody>
      </p:sp>
      <p:pic>
        <p:nvPicPr>
          <p:cNvPr id="25607" name="Picture 2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674813"/>
            <a:ext cx="29241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 Box 23"/>
          <p:cNvSpPr txBox="1">
            <a:spLocks noChangeArrowheads="1"/>
          </p:cNvSpPr>
          <p:nvPr/>
        </p:nvSpPr>
        <p:spPr bwMode="auto">
          <a:xfrm>
            <a:off x="4551363" y="1557338"/>
            <a:ext cx="3743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←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</a:t>
            </a:r>
            <a:r>
              <a:rPr lang="en-US" smtClean="0">
                <a:solidFill>
                  <a:srgbClr val="000000"/>
                </a:solidFill>
                <a:cs typeface="Times New Roman" charset="0"/>
              </a:rPr>
              <a:t>prior probabilities, i.e.,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Times New Roman" charset="0"/>
              </a:rPr>
              <a:t>     before any test carried out</a:t>
            </a:r>
          </a:p>
        </p:txBody>
      </p:sp>
      <p:sp>
        <p:nvSpPr>
          <p:cNvPr id="25609" name="Text Box 24"/>
          <p:cNvSpPr txBox="1">
            <a:spLocks noChangeArrowheads="1"/>
          </p:cNvSpPr>
          <p:nvPr/>
        </p:nvSpPr>
        <p:spPr bwMode="auto">
          <a:xfrm>
            <a:off x="395288" y="270827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Consider an AIDS test:  result is </a:t>
            </a:r>
            <a:r>
              <a:rPr lang="en-US" smtClean="0">
                <a:solidFill>
                  <a:srgbClr val="0000FF"/>
                </a:solidFill>
                <a:latin typeface="Symbol" charset="0"/>
              </a:rPr>
              <a:t>+</a:t>
            </a:r>
            <a:r>
              <a:rPr lang="en-US" smtClean="0">
                <a:solidFill>
                  <a:srgbClr val="0000FF"/>
                </a:solidFill>
              </a:rPr>
              <a:t> or </a:t>
            </a:r>
            <a:r>
              <a:rPr lang="en-US" smtClean="0">
                <a:solidFill>
                  <a:srgbClr val="0000FF"/>
                </a:solidFill>
                <a:latin typeface="Symbol" charset="0"/>
              </a:rPr>
              <a:t>-</a:t>
            </a:r>
          </a:p>
        </p:txBody>
      </p:sp>
      <p:sp>
        <p:nvSpPr>
          <p:cNvPr id="25610" name="Text Box 26"/>
          <p:cNvSpPr txBox="1">
            <a:spLocks noChangeArrowheads="1"/>
          </p:cNvSpPr>
          <p:nvPr/>
        </p:nvSpPr>
        <p:spPr bwMode="auto">
          <a:xfrm>
            <a:off x="4551363" y="3327400"/>
            <a:ext cx="3995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←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</a:t>
            </a:r>
            <a:r>
              <a:rPr lang="en-US" smtClean="0">
                <a:solidFill>
                  <a:srgbClr val="000000"/>
                </a:solidFill>
                <a:cs typeface="Times New Roman" charset="0"/>
              </a:rPr>
              <a:t>probabilities to (in)correctly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Times New Roman" charset="0"/>
              </a:rPr>
              <a:t>     identify an infected person</a:t>
            </a:r>
          </a:p>
        </p:txBody>
      </p:sp>
      <p:pic>
        <p:nvPicPr>
          <p:cNvPr id="25611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0613" y="3429000"/>
            <a:ext cx="31210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Text Box 28"/>
          <p:cNvSpPr txBox="1">
            <a:spLocks noChangeArrowheads="1"/>
          </p:cNvSpPr>
          <p:nvPr/>
        </p:nvSpPr>
        <p:spPr bwMode="auto">
          <a:xfrm>
            <a:off x="4572000" y="4437063"/>
            <a:ext cx="4124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CC3300"/>
                </a:solidFill>
                <a:cs typeface="Times New Roman" charset="0"/>
              </a:rPr>
              <a:t>←</a:t>
            </a:r>
            <a:r>
              <a:rPr lang="en-US" smtClean="0">
                <a:solidFill>
                  <a:srgbClr val="0000FF"/>
                </a:solidFill>
                <a:cs typeface="Times New Roman" charset="0"/>
              </a:rPr>
              <a:t> </a:t>
            </a:r>
            <a:r>
              <a:rPr lang="en-US" smtClean="0">
                <a:solidFill>
                  <a:srgbClr val="000000"/>
                </a:solidFill>
                <a:cs typeface="Times New Roman" charset="0"/>
              </a:rPr>
              <a:t>probabilities to (in)correctly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Times New Roman" charset="0"/>
              </a:rPr>
              <a:t>     identify an uninfected person</a:t>
            </a:r>
          </a:p>
        </p:txBody>
      </p:sp>
      <p:sp>
        <p:nvSpPr>
          <p:cNvPr id="25613" name="Text Box 29"/>
          <p:cNvSpPr txBox="1">
            <a:spLocks noChangeArrowheads="1"/>
          </p:cNvSpPr>
          <p:nvPr/>
        </p:nvSpPr>
        <p:spPr bwMode="auto">
          <a:xfrm>
            <a:off x="395288" y="556418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Suppose your result is </a:t>
            </a:r>
            <a:r>
              <a:rPr lang="en-US" smtClean="0">
                <a:solidFill>
                  <a:srgbClr val="0000FF"/>
                </a:solidFill>
                <a:latin typeface="Symbol" charset="0"/>
              </a:rPr>
              <a:t>+</a:t>
            </a:r>
            <a:r>
              <a:rPr lang="en-US" smtClean="0">
                <a:solidFill>
                  <a:srgbClr val="0000FF"/>
                </a:solidFill>
              </a:rPr>
              <a:t>.  How worried should you be?</a:t>
            </a:r>
            <a:endParaRPr lang="en-US" smtClean="0">
              <a:solidFill>
                <a:srgbClr val="0000FF"/>
              </a:solidFill>
              <a:latin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986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Barcharts and Spineplots</a:t>
            </a:r>
          </a:p>
        </p:txBody>
      </p:sp>
      <p:sp>
        <p:nvSpPr>
          <p:cNvPr id="61444" name="Text Box 12"/>
          <p:cNvSpPr txBox="1">
            <a:spLocks noChangeArrowheads="1"/>
          </p:cNvSpPr>
          <p:nvPr/>
        </p:nvSpPr>
        <p:spPr bwMode="auto">
          <a:xfrm>
            <a:off x="327025" y="1516063"/>
            <a:ext cx="2797175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i="1">
                <a:latin typeface="Garamond" charset="0"/>
              </a:rPr>
              <a:t>stacked barcharts </a:t>
            </a:r>
            <a:r>
              <a:rPr lang="en-US" sz="2000">
                <a:latin typeface="Garamond" charset="0"/>
              </a:rPr>
              <a:t>can be used to compare continuous values across two or more categorical ones.</a:t>
            </a:r>
          </a:p>
          <a:p>
            <a:pPr>
              <a:spcBef>
                <a:spcPct val="50000"/>
              </a:spcBef>
            </a:pPr>
            <a:endParaRPr lang="en-US" sz="2000" i="1">
              <a:latin typeface="Garamond" charset="0"/>
            </a:endParaRPr>
          </a:p>
          <a:p>
            <a:pPr>
              <a:spcBef>
                <a:spcPct val="50000"/>
              </a:spcBef>
            </a:pPr>
            <a:endParaRPr lang="en-US" sz="2000" i="1">
              <a:latin typeface="Garamond" charset="0"/>
            </a:endParaRPr>
          </a:p>
          <a:p>
            <a:pPr>
              <a:spcBef>
                <a:spcPct val="50000"/>
              </a:spcBef>
            </a:pPr>
            <a:endParaRPr lang="en-US" sz="2000" i="1">
              <a:latin typeface="Garamond" charset="0"/>
            </a:endParaRPr>
          </a:p>
          <a:p>
            <a:pPr>
              <a:spcBef>
                <a:spcPct val="50000"/>
              </a:spcBef>
            </a:pPr>
            <a:endParaRPr lang="en-US" sz="2000" i="1">
              <a:latin typeface="Garamond" charset="0"/>
            </a:endParaRPr>
          </a:p>
          <a:p>
            <a:pPr>
              <a:spcBef>
                <a:spcPct val="50000"/>
              </a:spcBef>
            </a:pPr>
            <a:r>
              <a:rPr lang="en-US" sz="2000" i="1">
                <a:latin typeface="Garamond" charset="0"/>
              </a:rPr>
              <a:t>spineplots </a:t>
            </a:r>
            <a:r>
              <a:rPr lang="en-US" sz="2000">
                <a:latin typeface="Garamond" charset="0"/>
              </a:rPr>
              <a:t>show proportions well, but can be hard to interpret</a:t>
            </a:r>
          </a:p>
        </p:txBody>
      </p:sp>
      <p:pic>
        <p:nvPicPr>
          <p:cNvPr id="6144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66800"/>
            <a:ext cx="26638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43000"/>
            <a:ext cx="251936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62600" y="3733800"/>
            <a:ext cx="1489075" cy="3079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/>
              <a:t>orange=M blue=F</a:t>
            </a:r>
          </a:p>
        </p:txBody>
      </p:sp>
      <p:pic>
        <p:nvPicPr>
          <p:cNvPr id="6144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038600"/>
            <a:ext cx="251936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770756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/>
              <a:t>Data Mining 2011  - Volinsky - Columbia University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35814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More than two variables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2895600" cy="502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Pairwise scatterplots</a:t>
            </a:r>
            <a:endParaRPr lang="en-US" sz="2000">
              <a:latin typeface="Andale Mono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000">
              <a:latin typeface="Andale Mono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000">
              <a:latin typeface="Andale Mono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endParaRPr lang="en-US" sz="2000">
              <a:latin typeface="Garamond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Can be somewhat ineffective for categorical data</a:t>
            </a:r>
            <a:endParaRPr lang="en-US" sz="2000">
              <a:latin typeface="Andale Mon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246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14300"/>
            <a:ext cx="5003800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D2DBBA7-FF39-ED44-92E2-8A0A30C7031D}" type="slidenum">
              <a:rPr lang="en-US" sz="1400"/>
              <a:pPr/>
              <a:t>71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2986155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2913"/>
            <a:ext cx="5753100" cy="578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461132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/>
              <a:t>Data Mining 2011  - Volinsky - Columbia University</a:t>
            </a: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Networks and Graphs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Garamond" charset="0"/>
                <a:ea typeface="ＭＳ Ｐゴシック" charset="0"/>
                <a:cs typeface="ＭＳ Ｐゴシック" charset="0"/>
              </a:rPr>
              <a:t>Visualizing networks is helpful, even if is not obvious that a network exists</a:t>
            </a:r>
          </a:p>
        </p:txBody>
      </p:sp>
      <p:pic>
        <p:nvPicPr>
          <p:cNvPr id="8397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09800"/>
            <a:ext cx="4630738" cy="416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F30281B-A3C8-7F40-AF12-2D70A1741DD4}" type="slidenum">
              <a:rPr lang="en-US" sz="1400"/>
              <a:pPr/>
              <a:t>73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3153934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Network Visualization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Graphviz (open source software)  is a nice layout tool for big and small graphs</a:t>
            </a:r>
          </a:p>
        </p:txBody>
      </p:sp>
      <p:pic>
        <p:nvPicPr>
          <p:cNvPr id="5" name="Picture 5" descr="x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5415784">
            <a:off x="3314052" y="422931"/>
            <a:ext cx="3409950" cy="686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wallstree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4345" y="1603585"/>
            <a:ext cx="4846638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22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0"/>
            <a:ext cx="3352800" cy="28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What</a:t>
            </a:r>
            <a:r>
              <a:rPr lang="ja-JP" altLang="en-US">
                <a:latin typeface="Garamond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 missing?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7772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pie charts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very popular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good for showing simple relations of proportions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Human perception not good at comparing arcs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barplots, histograms usually better (but less pretty)</a:t>
            </a:r>
          </a:p>
          <a:p>
            <a:pPr eaLnBrk="1" hangingPunct="1">
              <a:lnSpc>
                <a:spcPct val="90000"/>
              </a:lnSpc>
            </a:pPr>
            <a:endParaRPr lang="en-US" sz="2000">
              <a:latin typeface="Garamond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Garamond" charset="0"/>
                <a:ea typeface="ＭＳ Ｐゴシック" charset="0"/>
                <a:cs typeface="ＭＳ Ｐゴシック" charset="0"/>
              </a:rPr>
              <a:t>3D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nice to be able to show three dimensions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hard to do well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often done poorly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Garamond" charset="0"/>
                <a:ea typeface="ＭＳ Ｐゴシック" charset="0"/>
              </a:rPr>
              <a:t>3d best shown through </a:t>
            </a:r>
            <a:r>
              <a:rPr lang="ja-JP" altLang="en-US" sz="1800">
                <a:latin typeface="Garamond" charset="0"/>
                <a:ea typeface="ＭＳ Ｐゴシック" charset="0"/>
              </a:rPr>
              <a:t>“</a:t>
            </a:r>
            <a:r>
              <a:rPr lang="en-US" sz="1800">
                <a:latin typeface="Garamond" charset="0"/>
                <a:ea typeface="ＭＳ Ｐゴシック" charset="0"/>
              </a:rPr>
              <a:t>spinning</a:t>
            </a:r>
            <a:r>
              <a:rPr lang="ja-JP" altLang="en-US" sz="1800">
                <a:latin typeface="Garamond" charset="0"/>
                <a:ea typeface="ＭＳ Ｐゴシック" charset="0"/>
              </a:rPr>
              <a:t>”</a:t>
            </a:r>
            <a:r>
              <a:rPr lang="en-US" sz="1800">
                <a:latin typeface="Garamond" charset="0"/>
                <a:ea typeface="ＭＳ Ｐゴシック" charset="0"/>
              </a:rPr>
              <a:t> in 2D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>
                <a:latin typeface="Garamond" charset="0"/>
                <a:ea typeface="ＭＳ Ｐゴシック" charset="0"/>
              </a:rPr>
              <a:t>uses various types of projecting into 2D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>
                <a:latin typeface="Garamond" charset="0"/>
                <a:ea typeface="ＭＳ Ｐゴシック" charset="0"/>
              </a:rPr>
              <a:t>http://www.stat.tamu.edu/~west/bradley/</a:t>
            </a:r>
          </a:p>
          <a:p>
            <a:pPr lvl="2" eaLnBrk="1" hangingPunct="1">
              <a:lnSpc>
                <a:spcPct val="90000"/>
              </a:lnSpc>
            </a:pPr>
            <a:endParaRPr lang="en-US" sz="1600">
              <a:latin typeface="Garamond" charset="0"/>
              <a:ea typeface="ＭＳ Ｐゴシック" charset="0"/>
            </a:endParaRPr>
          </a:p>
        </p:txBody>
      </p:sp>
      <p:pic>
        <p:nvPicPr>
          <p:cNvPr id="86022" name="Picture 6" descr="3DBA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71800"/>
            <a:ext cx="287020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7" descr="3dbar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486400"/>
            <a:ext cx="12477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9335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Dimension Reduction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One way to visualize high dimensional data is to reduce it to 2 or 3 dimensions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Garamond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Garamond" charset="0"/>
                <a:ea typeface="ＭＳ Ｐゴシック" charset="0"/>
              </a:rPr>
              <a:t>Variable selection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Garamond" charset="0"/>
                <a:ea typeface="ＭＳ Ｐゴシック" charset="0"/>
              </a:rPr>
              <a:t>e.g. stepwise 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Garamond" charset="0"/>
                <a:ea typeface="ＭＳ Ｐゴシック" charset="0"/>
              </a:rPr>
              <a:t>Principle Components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Garamond" charset="0"/>
                <a:ea typeface="ＭＳ Ｐゴシック" charset="0"/>
              </a:rPr>
              <a:t>find linear projection onto p-space with maximal variance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Garamond" charset="0"/>
                <a:ea typeface="ＭＳ Ｐゴシック" charset="0"/>
              </a:rPr>
              <a:t>Multi-dimensional scaling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Garamond" charset="0"/>
                <a:ea typeface="ＭＳ Ｐゴシック" charset="0"/>
              </a:rPr>
              <a:t>takes a matrix of (dis)similarities and embeds the points in p-dimensional space to retain those similarities</a:t>
            </a:r>
          </a:p>
        </p:txBody>
      </p:sp>
    </p:spTree>
    <p:extLst>
      <p:ext uri="{BB962C8B-B14F-4D97-AF65-F5344CB8AC3E}">
        <p14:creationId xmlns:p14="http://schemas.microsoft.com/office/powerpoint/2010/main" xmlns="" val="2945182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solidFill>
                  <a:srgbClr val="009900"/>
                </a:solidFill>
              </a:rPr>
              <a:t>Fisher</a:t>
            </a:r>
            <a:r>
              <a:rPr lang="ja-JP" altLang="en-US" b="1" smtClean="0">
                <a:solidFill>
                  <a:srgbClr val="009900"/>
                </a:solidFill>
                <a:latin typeface="Arial"/>
              </a:rPr>
              <a:t>’</a:t>
            </a:r>
            <a:r>
              <a:rPr lang="en-US" b="1" smtClean="0">
                <a:solidFill>
                  <a:srgbClr val="009900"/>
                </a:solidFill>
              </a:rPr>
              <a:t>s IRIS data</a:t>
            </a: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762000" y="1524000"/>
            <a:ext cx="4800600" cy="470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ＭＳ Ｐゴシック" charset="0"/>
                <a:cs typeface="Arial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CC3300"/>
                </a:solidFill>
              </a:rPr>
              <a:t>Four features</a:t>
            </a: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000000"/>
                </a:solidFill>
              </a:rPr>
              <a:t>	sepal length</a:t>
            </a: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000000"/>
                </a:solidFill>
              </a:rPr>
              <a:t>	sepal width</a:t>
            </a: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000000"/>
                </a:solidFill>
              </a:rPr>
              <a:t>	petal length</a:t>
            </a: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000000"/>
                </a:solidFill>
              </a:rPr>
              <a:t>	petal width</a:t>
            </a: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sz="2800" smtClean="0">
              <a:solidFill>
                <a:srgbClr val="000000"/>
              </a:solidFill>
            </a:endParaRP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CC3300"/>
                </a:solidFill>
              </a:rPr>
              <a:t>Three classes (species of iris)</a:t>
            </a: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000000"/>
                </a:solidFill>
              </a:rPr>
              <a:t>	setosa</a:t>
            </a: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000000"/>
                </a:solidFill>
              </a:rPr>
              <a:t>	versicolor</a:t>
            </a: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000000"/>
                </a:solidFill>
              </a:rPr>
              <a:t>	virginica</a:t>
            </a:r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000000"/>
                </a:solidFill>
              </a:rPr>
              <a:t>50 instances of each</a:t>
            </a:r>
          </a:p>
        </p:txBody>
      </p:sp>
    </p:spTree>
    <p:extLst>
      <p:ext uri="{BB962C8B-B14F-4D97-AF65-F5344CB8AC3E}">
        <p14:creationId xmlns:p14="http://schemas.microsoft.com/office/powerpoint/2010/main" xmlns="" val="282300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6330"/>
            <a:ext cx="8229600" cy="133387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aramond" charset="0"/>
                <a:ea typeface="ＭＳ Ｐゴシック" charset="0"/>
                <a:cs typeface="ＭＳ Ｐゴシック" charset="0"/>
              </a:rPr>
              <a:t>Iris Data: http://archive.ics.uci.edu/ml/datasets/Iris</a:t>
            </a:r>
            <a:endParaRPr lang="en-US" sz="2400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1219200" y="1447800"/>
          <a:ext cx="4076700" cy="2316163"/>
        </p:xfrm>
        <a:graphic>
          <a:graphicData uri="http://schemas.openxmlformats.org/presentationml/2006/ole">
            <p:oleObj spid="_x0000_s285698" name="Photo Editor Photo" r:id="rId3" imgW="4077053" imgH="2316681" progId="">
              <p:embed/>
            </p:oleObj>
          </a:graphicData>
        </a:graphic>
      </p:graphicFrame>
      <p:sp>
        <p:nvSpPr>
          <p:cNvPr id="68613" name="Text Box 4"/>
          <p:cNvSpPr txBox="1">
            <a:spLocks noChangeArrowheads="1"/>
          </p:cNvSpPr>
          <p:nvPr/>
        </p:nvSpPr>
        <p:spPr bwMode="auto">
          <a:xfrm>
            <a:off x="5334000" y="1600200"/>
            <a:ext cx="3581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Petal, a non-reproductive part of the flower</a:t>
            </a:r>
          </a:p>
        </p:txBody>
      </p:sp>
      <p:sp>
        <p:nvSpPr>
          <p:cNvPr id="68614" name="Line 5"/>
          <p:cNvSpPr>
            <a:spLocks noChangeShapeType="1"/>
          </p:cNvSpPr>
          <p:nvPr/>
        </p:nvSpPr>
        <p:spPr bwMode="auto">
          <a:xfrm flipH="1">
            <a:off x="3886200" y="1981200"/>
            <a:ext cx="1524000" cy="0"/>
          </a:xfrm>
          <a:prstGeom prst="line">
            <a:avLst/>
          </a:prstGeom>
          <a:noFill/>
          <a:ln w="25400">
            <a:solidFill>
              <a:srgbClr val="FF6600"/>
            </a:solidFill>
            <a:miter lim="800000"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Text Box 6"/>
          <p:cNvSpPr txBox="1">
            <a:spLocks noChangeArrowheads="1"/>
          </p:cNvSpPr>
          <p:nvPr/>
        </p:nvSpPr>
        <p:spPr bwMode="auto">
          <a:xfrm>
            <a:off x="4800600" y="3581400"/>
            <a:ext cx="3581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Sepal, a non-reproductive part of the flower</a:t>
            </a:r>
          </a:p>
        </p:txBody>
      </p:sp>
      <p:sp>
        <p:nvSpPr>
          <p:cNvPr id="68616" name="Rectangle 7"/>
          <p:cNvSpPr>
            <a:spLocks noChangeArrowheads="1"/>
          </p:cNvSpPr>
          <p:nvPr/>
        </p:nvSpPr>
        <p:spPr bwMode="auto">
          <a:xfrm>
            <a:off x="3886200" y="3124200"/>
            <a:ext cx="1066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Line 8"/>
          <p:cNvSpPr>
            <a:spLocks noChangeShapeType="1"/>
          </p:cNvSpPr>
          <p:nvPr/>
        </p:nvSpPr>
        <p:spPr bwMode="auto">
          <a:xfrm flipH="1" flipV="1">
            <a:off x="3352800" y="3276600"/>
            <a:ext cx="1447800" cy="457200"/>
          </a:xfrm>
          <a:prstGeom prst="line">
            <a:avLst/>
          </a:prstGeom>
          <a:noFill/>
          <a:ln w="25400">
            <a:solidFill>
              <a:srgbClr val="FF6600"/>
            </a:solidFill>
            <a:miter lim="800000"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TextBox 9"/>
          <p:cNvSpPr txBox="1">
            <a:spLocks noChangeArrowheads="1"/>
          </p:cNvSpPr>
          <p:nvPr/>
        </p:nvSpPr>
        <p:spPr bwMode="auto">
          <a:xfrm>
            <a:off x="3048000" y="5486400"/>
            <a:ext cx="2808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/>
              <a:t>The famous iris data!</a:t>
            </a:r>
          </a:p>
        </p:txBody>
      </p:sp>
    </p:spTree>
    <p:extLst>
      <p:ext uri="{BB962C8B-B14F-4D97-AF65-F5344CB8AC3E}">
        <p14:creationId xmlns:p14="http://schemas.microsoft.com/office/powerpoint/2010/main" xmlns="" val="257773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7" name="Picture 3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6198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13" y="260350"/>
            <a:ext cx="6119812" cy="576263"/>
          </a:xfrm>
        </p:spPr>
        <p:txBody>
          <a:bodyPr>
            <a:normAutofit fontScale="90000"/>
          </a:bodyPr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Bayes</a:t>
            </a:r>
            <a:r>
              <a:rPr lang="ja-JP" alt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’</a:t>
            </a:r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theorem example (cont.)</a:t>
            </a:r>
          </a:p>
        </p:txBody>
      </p:sp>
      <p:sp>
        <p:nvSpPr>
          <p:cNvPr id="26630" name="Text Box 4"/>
          <p:cNvSpPr txBox="1">
            <a:spLocks noChangeArrowheads="1"/>
          </p:cNvSpPr>
          <p:nvPr/>
        </p:nvSpPr>
        <p:spPr bwMode="auto">
          <a:xfrm>
            <a:off x="395288" y="95567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The probability to have AIDS given a + result is</a:t>
            </a:r>
          </a:p>
        </p:txBody>
      </p:sp>
      <p:sp>
        <p:nvSpPr>
          <p:cNvPr id="26631" name="Text Box 12"/>
          <p:cNvSpPr txBox="1">
            <a:spLocks noChangeArrowheads="1"/>
          </p:cNvSpPr>
          <p:nvPr/>
        </p:nvSpPr>
        <p:spPr bwMode="auto">
          <a:xfrm>
            <a:off x="466725" y="4391025"/>
            <a:ext cx="8497888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i.e. you’re probably OK!</a:t>
            </a:r>
          </a:p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Your viewpoint:  my degree of belief that I have AIDS is 3.2%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Your doctor’s viewpoint:  3.2% of people like this will have AIDS</a:t>
            </a:r>
            <a:endParaRPr lang="en-US" smtClean="0">
              <a:solidFill>
                <a:srgbClr val="0000FF"/>
              </a:solidFill>
              <a:latin typeface="Symbol" charset="0"/>
            </a:endParaRPr>
          </a:p>
        </p:txBody>
      </p:sp>
      <p:pic>
        <p:nvPicPr>
          <p:cNvPr id="26632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6763" y="1646238"/>
            <a:ext cx="74771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1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755900"/>
            <a:ext cx="3821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6625" y="3887788"/>
            <a:ext cx="99695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Text Box 20"/>
          <p:cNvSpPr txBox="1">
            <a:spLocks noChangeArrowheads="1"/>
          </p:cNvSpPr>
          <p:nvPr/>
        </p:nvSpPr>
        <p:spPr bwMode="auto">
          <a:xfrm>
            <a:off x="3779838" y="3716338"/>
            <a:ext cx="338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  <a:cs typeface="Times New Roman" charset="0"/>
              </a:rPr>
              <a:t>← posterior probability</a:t>
            </a:r>
          </a:p>
        </p:txBody>
      </p:sp>
    </p:spTree>
    <p:extLst>
      <p:ext uri="{BB962C8B-B14F-4D97-AF65-F5344CB8AC3E}">
        <p14:creationId xmlns:p14="http://schemas.microsoft.com/office/powerpoint/2010/main" xmlns="" val="188035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4" name="Picture 14" descr="12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143000" y="533400"/>
            <a:ext cx="6553200" cy="524351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56" name="Text Box 16"/>
          <p:cNvSpPr txBox="1">
            <a:spLocks noChangeArrowheads="1"/>
          </p:cNvSpPr>
          <p:nvPr/>
        </p:nvSpPr>
        <p:spPr bwMode="auto">
          <a:xfrm>
            <a:off x="365125" y="6321425"/>
            <a:ext cx="5784850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ＭＳ Ｐゴシック" charset="0"/>
                <a:cs typeface="Arial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CC0000"/>
                </a:solidFill>
              </a:rPr>
              <a:t>Features 1 and 2 (sepal width/length)</a:t>
            </a:r>
            <a:r>
              <a:rPr lang="en-US" sz="280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1682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 descr="34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914400" y="812800"/>
            <a:ext cx="6642100" cy="53133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8725" name="Text Box 5"/>
          <p:cNvSpPr txBox="1">
            <a:spLocks noChangeArrowheads="1"/>
          </p:cNvSpPr>
          <p:nvPr/>
        </p:nvSpPr>
        <p:spPr bwMode="auto">
          <a:xfrm>
            <a:off x="365125" y="6321425"/>
            <a:ext cx="5775325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ＭＳ Ｐゴシック" charset="0"/>
                <a:cs typeface="Arial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lfaen" charset="0"/>
                <a:ea typeface="Arial" charset="0"/>
                <a:cs typeface="Arial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smtClean="0">
                <a:solidFill>
                  <a:srgbClr val="CC0000"/>
                </a:solidFill>
              </a:rPr>
              <a:t>Features 3 and 4 (petal width/length)</a:t>
            </a:r>
            <a:r>
              <a:rPr lang="en-US" sz="2800" smtClean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098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(Due Jan. 27</a:t>
            </a:r>
            <a:r>
              <a:rPr lang="en-US" baseline="30000" dirty="0" smtClean="0"/>
              <a:t>th</a:t>
            </a:r>
            <a:r>
              <a:rPr lang="en-US" dirty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Write a Java program to compute</a:t>
            </a:r>
          </a:p>
          <a:p>
            <a:pPr lvl="1"/>
            <a:r>
              <a:rPr lang="en-US" dirty="0" smtClean="0"/>
              <a:t>The average, median, 25% percentile &amp; 75% percentile and variance of each attribute of Iris </a:t>
            </a:r>
            <a:r>
              <a:rPr lang="en-US" dirty="0" smtClean="0"/>
              <a:t>data (</a:t>
            </a:r>
            <a:r>
              <a:rPr lang="en-US" dirty="0" smtClean="0">
                <a:latin typeface="Garamond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dirty="0" smtClean="0">
                <a:latin typeface="Garamond" charset="0"/>
                <a:ea typeface="ＭＳ Ｐゴシック" charset="0"/>
                <a:cs typeface="ＭＳ Ｐゴシック" charset="0"/>
              </a:rPr>
              <a:t>archive.ics.uci.edu/ml/datasets/Iris)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The histogram of each attribute (equal-interval with 10 bins)</a:t>
            </a:r>
          </a:p>
          <a:p>
            <a:r>
              <a:rPr lang="en-US" dirty="0" smtClean="0"/>
              <a:t>Write a Java program to perform “permutation”: given N and k, list all the permutations</a:t>
            </a:r>
          </a:p>
          <a:p>
            <a:pPr lvl="1"/>
            <a:r>
              <a:rPr lang="en-US" dirty="0" smtClean="0"/>
              <a:t>For example, N=4, k=3: 123, 124, 132, 134, 142, 143, 213, 214, … 432 (there are 24 of them) </a:t>
            </a:r>
          </a:p>
        </p:txBody>
      </p:sp>
    </p:spTree>
    <p:extLst>
      <p:ext uri="{BB962C8B-B14F-4D97-AF65-F5344CB8AC3E}">
        <p14:creationId xmlns:p14="http://schemas.microsoft.com/office/powerpoint/2010/main" xmlns="" val="349964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13" y="260350"/>
            <a:ext cx="7343775" cy="647700"/>
          </a:xfrm>
        </p:spPr>
        <p:txBody>
          <a:bodyPr/>
          <a:lstStyle/>
          <a:p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Frequentist Statistics </a:t>
            </a:r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Times New Roman" charset="0"/>
              </a:rPr>
              <a:t>−</a:t>
            </a:r>
            <a:r>
              <a:rPr lang="en-GB" sz="3200">
                <a:solidFill>
                  <a:srgbClr val="CC33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general philosophy </a:t>
            </a:r>
          </a:p>
        </p:txBody>
      </p:sp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395288" y="955675"/>
            <a:ext cx="8353425" cy="32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FF"/>
                </a:solidFill>
              </a:rPr>
              <a:t>In </a:t>
            </a:r>
            <a:r>
              <a:rPr lang="en-US" dirty="0" err="1" smtClean="0">
                <a:solidFill>
                  <a:srgbClr val="0000FF"/>
                </a:solidFill>
              </a:rPr>
              <a:t>frequentist</a:t>
            </a:r>
            <a:r>
              <a:rPr lang="en-US" dirty="0" smtClean="0">
                <a:solidFill>
                  <a:srgbClr val="0000FF"/>
                </a:solidFill>
              </a:rPr>
              <a:t> statistics, probabilities are associated only with</a:t>
            </a:r>
          </a:p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dirty="0" smtClean="0">
                <a:solidFill>
                  <a:srgbClr val="0000FF"/>
                </a:solidFill>
              </a:rPr>
              <a:t>the data, i.e., outcomes of repeatable observations (shorthand:     ).</a:t>
            </a:r>
          </a:p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Probability = limiting frequency</a:t>
            </a:r>
          </a:p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dirty="0" smtClean="0">
                <a:solidFill>
                  <a:srgbClr val="0000FF"/>
                </a:solidFill>
              </a:rPr>
              <a:t>Probabilities such as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i="1" dirty="0" smtClean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smtClean="0">
                <a:solidFill>
                  <a:srgbClr val="000000"/>
                </a:solidFill>
              </a:rPr>
              <a:t>AIDS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exists), </a:t>
            </a:r>
          </a:p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i="1" dirty="0" smtClean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 (0.117 &lt; </a:t>
            </a:r>
            <a:r>
              <a:rPr lang="en-US" i="1" dirty="0" smtClean="0">
                <a:solidFill>
                  <a:srgbClr val="000000"/>
                </a:solidFill>
                <a:latin typeface="Symbol" charset="0"/>
              </a:rPr>
              <a:t>a</a:t>
            </a:r>
            <a:r>
              <a:rPr lang="en-US" baseline="-25000" dirty="0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 &lt; 0.121),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FF"/>
                </a:solidFill>
              </a:rPr>
              <a:t>etc. are either 0 or 1, but we don’t know which.</a:t>
            </a:r>
          </a:p>
        </p:txBody>
      </p:sp>
      <p:pic>
        <p:nvPicPr>
          <p:cNvPr id="27655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01013" y="1412875"/>
            <a:ext cx="19685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 Box 16"/>
          <p:cNvSpPr txBox="1">
            <a:spLocks noChangeArrowheads="1"/>
          </p:cNvSpPr>
          <p:nvPr/>
        </p:nvSpPr>
        <p:spPr bwMode="auto">
          <a:xfrm>
            <a:off x="395288" y="4221163"/>
            <a:ext cx="83534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The tools of frequentist statistics tell us what to expect, under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FF"/>
                </a:solidFill>
              </a:rPr>
              <a:t>the assumption of certain probabilities, about hypothetical</a:t>
            </a:r>
          </a:p>
          <a:p>
            <a:pPr eaLnBrk="0" fontAlgn="base" hangingPunct="0">
              <a:spcBef>
                <a:spcPct val="0"/>
              </a:spcBef>
              <a:spcAft>
                <a:spcPct val="40000"/>
              </a:spcAft>
            </a:pPr>
            <a:r>
              <a:rPr lang="en-US" smtClean="0">
                <a:solidFill>
                  <a:srgbClr val="0000FF"/>
                </a:solidFill>
              </a:rPr>
              <a:t>repeated observations.</a:t>
            </a: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7" name="Text Box 18"/>
          <p:cNvSpPr txBox="1">
            <a:spLocks noChangeArrowheads="1"/>
          </p:cNvSpPr>
          <p:nvPr/>
        </p:nvSpPr>
        <p:spPr bwMode="auto">
          <a:xfrm>
            <a:off x="900113" y="5373688"/>
            <a:ext cx="77771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The preferred theories (models, hypotheses, ...) are those for which our observations would be considered ‘usual’.</a:t>
            </a:r>
          </a:p>
        </p:txBody>
      </p:sp>
    </p:spTree>
    <p:extLst>
      <p:ext uri="{BB962C8B-B14F-4D97-AF65-F5344CB8AC3E}">
        <p14:creationId xmlns:p14="http://schemas.microsoft.com/office/powerpoint/2010/main" xmlns="" val="191255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For all } A \subset S, P(A) \ge 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29"/>
  <p:tag name="PICTUREFILESIZE" val="10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A) = \mbox{\small degree of belief that } A \;&#10;\mbox{\small is true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36"/>
  <p:tag name="PICTUREFILESIZE" val="140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) = \lim\limits_{n \rightarrow \infty}&#10;\frac{\mbox{\tiny times outcome is }A}{n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74"/>
  <p:tag name="PICTUREFILESIZE" val="1494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A \cap B) = P(B \cap A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12"/>
  <p:tag name="PICTUREFILESIZE" val="94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|B) = \frac{P(B|A)P(A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32"/>
  <p:tag name="PICTUREFILESIZE" val="170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|B) = \frac{P(A \cap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98"/>
  <p:tag name="PICTUREFILESIZE" val="1406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|A) = \frac{P(B \cap A)}{P(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98"/>
  <p:tag name="PICTUREFILESIZE" val="1416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B) = P(\cup_i (B \cap A_i)) = \sum_i P(B \cap A_i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76"/>
  <p:tag name="PICTUREFILESIZE" val="1782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B) = \sum_i P(B | A_i) P(A_i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48"/>
  <p:tag name="PICTUREFILESIZE" val="137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|B) = \frac{P(B|A)P(A)}{\sum_i P(B|A_i) P(A_i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416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B = B \cap S = B \cap (\cup_i A_i) = \cup_i (B \cap A_i)$,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73"/>
  <p:tag name="PICTUREFILESIZE" val="155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If } A \cap B = \emptyset, P(A \cup B) =&#10;P(A) + P(B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59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&amp;  &amp; P(\mbox{\small AIDS}) = 0.001 \\*[0.1 cm]&#10;&amp; &amp; P(\mbox{\small no AIDS}) = 0.999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93"/>
  <p:tag name="PICTUREFILESIZE" val="174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&amp;  &amp; P(+|\mbox{\small AIDS}) = 0.98 \\*[0.1 cm]&#10;&amp; &amp; P(-|\mbox{\small AIDS}) = 0.02 \\*[0.3 cm]&#10;&amp;  &amp; P(+|\mbox{\small no AIDS}) = 0.03 \\*[0.1 cm]&#10;&amp; &amp; P(-|\mbox{\small no AIDS}) = 0.97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06"/>
  <p:tag name="PICTUREFILESIZE" val="3735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box{\small AIDS}|+) = &#10;\frac{ P(+|\mbox{\small AIDS}) P(\mbox{\small AIDS}) }&#10;{ P(+|\mbox{\small AIDS}) P(\mbox{\small AIDS}) +&#10;P(+|\mbox{\small no AIDS}) P(\mbox{\small no AIDS}) 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593"/>
  <p:tag name="PICTUREFILESIZE" val="3969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 = \frac{ 0.98 \times 0.001 }&#10;{ 0.98 \times 0.001 + 0.03 \times 0.999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03"/>
  <p:tag name="PICTUREFILESIZE" val="2046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 = 0.032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335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[&#10;\vec{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3"/>
  <p:tag name="PICTUREFILESIZE" val="22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P(H | \vec{x}) = \frac{ P (\vec{x} | H) \pi(H) }&#10;{ \int P(\vec{x} | H) \pi(H) \, dH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276"/>
  <p:tag name="PICTUREFILESIZE" val="378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 \; \mbox{\small found in} \;&#10;[x, x + dx]) = f(x) \, dx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27"/>
  <p:tag name="PICTUREFILESIZE" val="146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int_{-\infty}^{\infty} f(x) \, dx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55"/>
  <p:tag name="PICTUREFILESIZE" val="989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i) = p_i 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00"/>
  <p:tag name="PICTUREFILESIZE" val="52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begin{array}{l}&#10;P(\overline{A}) = 1 - P(A) \\*[0.2 cm]&#10;P(A \cup \overline{A}) = 1 \\*[0.2 cm]&#10;P(\emptyset) = 0 \\*[0.2 cm]&#10;\mbox{if } A \subset B, \; \mbox{then } P(A) &#10;\le P(B) \\*[0.2 cm]&#10;P(A \cup B) = P(A) + P(B) - P(A \cap B)&#10;\end{array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71"/>
  <p:tag name="PICTUREFILESIZE" val="4853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i P(x_i) = 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23"/>
  <p:tag name="PICTUREFILESIZE" val="733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(x) = \frac{ \partial F(x)}{\partial 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36"/>
  <p:tag name="PICTUREFILESIZE" val="1039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int_{-\infty}^{x} f(x') \, dx' \equiv F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99"/>
  <p:tag name="PICTUREFILESIZE" val="129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(x) = \frac{N(x)}{n \Delta 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1033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 = \mbox{\small number of entrie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94"/>
  <p:tag name="PICTUREFILESIZE" val="683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Delta x = \mbox{\small bin width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40"/>
  <p:tag name="PICTUREFILESIZE" val="558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\cap B)  = f(x, y) \, dx \, dy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38"/>
  <p:tag name="PICTUREFILESIZE" val="1248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int \cdots \int f(x_1, \ldots, x_n) dx_1 \cdots dx_n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35"/>
  <p:tag name="PICTUREFILESIZE" val="1490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(x_1, x_2) = f_1(x_1) f_2(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41"/>
  <p:tag name="PICTUREFILESIZE" val="129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_1(x_1) = \int \cdots \int f(x_1, \ldots, x_n)&#10;\, dx_2 \ldots dx_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89"/>
  <p:tag name="PICTUREFILESIZE" val="187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S) = 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91"/>
  <p:tag name="PICTUREFILESIZE" val="395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P(A) &amp; = &amp; \sum_i P(A \cap B_i) \\*[0.2 cm]&#10;&amp; = &amp; \sum_i f(x, y_i) \, dy \, dx \\*[0.2 cm]&#10;&amp; \rightarrow &amp; \int f(x, y) \, dy \, dx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54"/>
  <p:tag name="PICTUREFILESIZE" val="3778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_x(x) = \int f(x,y) \, dy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92"/>
  <p:tag name="PICTUREFILESIZE" val="1220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y|x) =  \frac{f(x,y)}{f_x(x)} \;, \quad&#10;g(x|y) =  \frac{f(x,y)}{f_y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52"/>
  <p:tag name="PICTUREFILESIZE" val="2809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g(x|y) = \frac{ h(y|x) f_x(x)}{f_y(y)} \;.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215"/>
  <p:tag name="PICTUREFILESIZE" val="2906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P(A \cap B) = P(A) P(B) \;.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237"/>
  <p:tag name="PICTUREFILESIZE" val="1793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f(x, y) = f_x(x) f_y(y) \;.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207"/>
  <p:tag name="PICTUREFILESIZE" val="1766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|A) = \frac{P(A \cap B)}{P(A)} = &#10;\frac{f(x,y) \, dx \, dy}{f_x(x) \, d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47"/>
  <p:tag name="PICTUREFILESIZE" val="284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[&#10;\int h(y|x) \, dy = 1 \;.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59"/>
  <p:tag name="PICTUREFILESIZE" val="1533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E[x] = \int x \, f(x) \, dx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78"/>
  <p:tag name="PICTUREFILESIZE" val="1022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igma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6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A \cap B) = P(A) P(B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24"/>
  <p:tag name="PICTUREFILESIZE" val="1024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E[x] = \mu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326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u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[x] = \sigma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96"/>
  <p:tag name="PICTUREFILESIZE" val="438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igma = \sqrt{\sigma^2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404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[x] = E[x^2] - \mu^2 = E[(x - \mu)^2]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15"/>
  <p:tag name="PICTUREFILESIZE" val="1344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E[y] = \int y \, g(y) \, dy = \int y(x) f(x) \, dx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38"/>
  <p:tag name="PICTUREFILESIZE" val="1968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box{cov}[x,y] = E[xy] - \mu_x \mu_y = &#10;E[(x - \mu_x)(y - \mu_y)]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454"/>
  <p:tag name="PICTUREFILESIZE" val="2025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rho_{xy} = \frac{ \mbox{cov}[x,y] }{\sigma_x \sigma_y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44"/>
  <p:tag name="PICTUREFILESIZE" val="1090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E[xy] = \int \int x y \, f(x, y) \, dx dy = \mu_x \mu_y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340"/>
  <p:tag name="PICTUREFILESIZE" val="1903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\mbox{cov}[x, y]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23"/>
  <p:tag name="PICTUREFILESIZE" val="56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 \cap B = \emptyset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96"/>
  <p:tag name="PICTUREFILESIZE" val="384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[&#10;f(x,y) = f_x(x) f_y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95"/>
  <p:tag name="PICTUREFILESIZE" val="1728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\rho = 0.75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84"/>
  <p:tag name="PICTUREFILESIZE" val="618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\rho = -0.75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00"/>
  <p:tag name="PICTUREFILESIZE" val="640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\rho = 0.95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84"/>
  <p:tag name="PICTUREFILESIZE" val="675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\rho = 0.25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84"/>
  <p:tag name="PICTUREFILESIZE" val="63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pp(1-p)p (1-p) = p^n (1-p)^{N-n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330"/>
  <p:tag name="PICTUREFILESIZE" val="218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\frac{N!}{n!(N-n)!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04"/>
  <p:tag name="PICTUREFILESIZE" val="1334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f(n; N, p) = \frac{N!}{n! (N-n)!} p^n (1-p)^{N-n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358"/>
  <p:tag name="PICTUREFILESIZE" val="3339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E[n] = \sum_{n=0}^N n f(n; N, p) = N p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280"/>
  <p:tag name="PICTUREFILESIZE" val="2799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V[n] = E[n^2] - (E[n])^2 = N p (1-p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355"/>
  <p:tag name="PICTUREFILESIZE" val="280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n &lt; 3\, |\, n \, \mbox{\small even}) = &#10;\frac{P((n &lt; 3) \, \cap \; n \, \mbox{\tiny even})}&#10;{P(\mbox{\tiny even})} = \frac{1/6}{3/6} = \frac{1}{3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440"/>
  <p:tag name="PICTUREFILESIZE" val="2658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\vec{p} = (p_1, \ldots, p_m) \,, \quad \mbox{with }&#10;\sum_{i=1}^m p_i = 1 \;.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356"/>
  <p:tag name="PICTUREFILESIZE" val="2840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[&#10;\vec{n} = (n_1, \ldots, n_m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61"/>
  <p:tag name="PICTUREFILESIZE" val="1010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f(\vec{n}; N, \vec{p}) = &#10;\frac{N!}{n_1! n_2! \cdots n_m!} \,&#10;p_1^{n_1} p_2^{n_2} \cdots p_m^{n_m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385"/>
  <p:tag name="PICTUREFILESIZE" val="3632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E[n_i] = N p_i, \quad V[n_i] = N p_i (1 - p_i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341"/>
  <p:tag name="PICTUREFILESIZE" val="2530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[&#10;\vec{n} = (n_1, \ldots, n_m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61"/>
  <p:tag name="PICTUREFILESIZE" val="1010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V_{ij} = N p_i (\delta_{ij} - p_j 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79"/>
  <p:tag name="PICTUREFILESIZE" val="1538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f(x; \alpha, \beta) = &#10;\left\{ \! \!&#10;\begin{array}{ll}&#10;\frac{1}{\beta - \alpha} &amp; \alpha \le x \le \beta &#10;\\*[0.4 cm]&#10;0 &amp; \mbox{\small otherwise}&#10;\end{array}&#10;\right.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285"/>
  <p:tag name="PICTUREFILESIZE" val="358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E[x] = {\small \frac{1}{2}} (\alpha + \bet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59"/>
  <p:tag name="PICTUREFILESIZE" val="1529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[&#10;E_{\rm min} = {\small \frac{1}{2}} E_{\pi} (1 - \beta) \,,&#10;\quad&#10;E_{\rm max} = {\small \frac{1}{2}} E_{\pi} (1 + \bet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417"/>
  <p:tag name="PICTUREFILESIZE" val="3127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V[x] = {\small \frac{1}{12}} (\beta - \alpha)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78"/>
  <p:tag name="PICTUREFILESIZE" val="161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|B) = \frac{P(A \cap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198"/>
  <p:tag name="PICTUREFILESIZE" val="1406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f(x; \mu, \sigma) = &#10;\frac{1}{\sqrt{ 2 \pi} \sigma}&#10;e^{-(x - \mu)^2 / 2 \sigma^2}&#10;%\exp \left( \frac{ - (x - \mu)^2}{2 \sigma^2} \righ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297"/>
  <p:tag name="PICTUREFILESIZE" val="2651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E[x] = \mu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86"/>
  <p:tag name="PICTUREFILESIZE" val="717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V[x] = \sigma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96"/>
  <p:tag name="PICTUREFILESIZE" val="811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\varphi(x) = \frac{1}{\sqrt{2 \pi}} e^{-x^2/2} \;,&#10;\quad&#10;\Phi(x) = \int_{-\infty}^x \varphi(x') \, dx'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429"/>
  <p:tag name="PICTUREFILESIZE" val="3801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E[y] = \sum_{i=1}^n \mu_i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26"/>
  <p:tag name="PICTUREFILESIZE" val="1560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y = \sum_{i=1}^n x_i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95"/>
  <p:tag name="PICTUREFILESIZE" val="1137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V[y] = \sum_{i=1}^n \sigma_i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31"/>
  <p:tag name="PICTUREFILESIZE" val="160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[&#10;\vec{x} = (x_1, \ldots, x_n) \; :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172"/>
  <p:tag name="PICTUREFILESIZE" val="992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E[x_i] = \mu_i, \,, \quad \mbox{cov}[x_i, x_j] = V_{ij} \;.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311"/>
  <p:tag name="PICTUREFILESIZE" val="2173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begin{eqnarray*}&#10; &amp; &amp; f(x_1, x_2,; \mu_1, \mu_2, \sigma_1, \sigma_2, \rho) = &#10;\frac{1}{2 \pi \sigma_1 \sigma_2 \sqrt{1 - \rho^2} }&#10;\\*[0.3 cm]&#10;&amp; &amp; \times &#10;\exp \left\{&#10;- \frac{1}{2 ( 1 - \rho^2) }&#10;\left[ &#10;\left( \frac{ x_1 - \mu_1 }{ \sigma_1} \right)^2 +&#10;\left( \frac{ x_2 - \mu_2 }{ \sigma_2} \right)^2 -&#10;2 \rho \left( \frac{ x_1 - \mu_1}{\sigma_1} \right)&#10;\left( \frac{x_2 - \mu_2}{ \sigma_2 } \right)&#10;\right]&#10;\right\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735"/>
  <p:tag name="PICTUREFILESIZE" val="12915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) P(B)}{P(B)} = P(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924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[&#10;\vec{x}, \; \vec{\mu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41"/>
  <p:tag name="PICTUREFILESIZE" val="418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ue}&#10;\[&#10;\vec{x}^T, \; \vec{\mu}^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66"/>
  <p:tag name="PICTUREFILESIZE" val="63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dvips]{color}&#10;\begin{document}&#10;\color{black}&#10;\[&#10;f(\vec{x}; \vec{\mu}, V) = &#10;\frac{1}{(2 \pi)^{n/2} |V|^{1/2}}&#10;\exp \left[&#10;- {\small \frac{1}{2}} (\vec{x} -\vec{\mu})^T V^{-1}&#10;(\vec{x} - \vec{\mu})&#10;\right]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0"/>
  <p:tag name="BOXHEIGHT" val="292"/>
  <p:tag name="BOXFONT" val="10"/>
  <p:tag name="BOXWRAP" val="False"/>
  <p:tag name="WORKAROUNDTRANSPARENCYBUG" val="False"/>
  <p:tag name="ALLOWFONTSUBSTITUTION" val="False"/>
  <p:tag name="BITMAPFORMAT" val="png256"/>
  <p:tag name="ORIGWIDTH" val="538"/>
  <p:tag name="PICTUREFILESIZE" val="529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2905</Words>
  <Application>Microsoft Office PowerPoint</Application>
  <PresentationFormat>On-screen Show (4:3)</PresentationFormat>
  <Paragraphs>483</Paragraphs>
  <Slides>82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Office Theme</vt:lpstr>
      <vt:lpstr>Equation</vt:lpstr>
      <vt:lpstr>Photo Editor Photo</vt:lpstr>
      <vt:lpstr>Statistics 101 &amp; Exploratory Data Analysis (EDA)</vt:lpstr>
      <vt:lpstr>A definition of probability </vt:lpstr>
      <vt:lpstr>Conditional probability, independence</vt:lpstr>
      <vt:lpstr>Interpretation of probability</vt:lpstr>
      <vt:lpstr>Bayes’ theorem</vt:lpstr>
      <vt:lpstr>The law of total probability</vt:lpstr>
      <vt:lpstr>An example using Bayes’ theorem</vt:lpstr>
      <vt:lpstr>Bayes’ theorem example (cont.)</vt:lpstr>
      <vt:lpstr>Frequentist Statistics − general philosophy </vt:lpstr>
      <vt:lpstr>Bayesian Statistics − general philosophy </vt:lpstr>
      <vt:lpstr>Random variables and probability density functions</vt:lpstr>
      <vt:lpstr>Cumulative distribution function</vt:lpstr>
      <vt:lpstr>Histograms</vt:lpstr>
      <vt:lpstr>Multivariate distributions</vt:lpstr>
      <vt:lpstr>Marginal pdf</vt:lpstr>
      <vt:lpstr>Marginal pdf  (2)</vt:lpstr>
      <vt:lpstr>Conditional pdf</vt:lpstr>
      <vt:lpstr>Conditional pdfs (2)</vt:lpstr>
      <vt:lpstr>Expectation values</vt:lpstr>
      <vt:lpstr>Covariance and correlation</vt:lpstr>
      <vt:lpstr>Correlation (cont.) </vt:lpstr>
      <vt:lpstr>Some distributions</vt:lpstr>
      <vt:lpstr>Binomial distribution</vt:lpstr>
      <vt:lpstr>Binomial distribution  (2)</vt:lpstr>
      <vt:lpstr>Binomial distribution  (3)</vt:lpstr>
      <vt:lpstr>Multinomial distribution</vt:lpstr>
      <vt:lpstr>Multinomial distribution (2)</vt:lpstr>
      <vt:lpstr>Uniform distribution</vt:lpstr>
      <vt:lpstr>Gaussian distribution</vt:lpstr>
      <vt:lpstr>Gaussian pdf and the Central Limit Theorem</vt:lpstr>
      <vt:lpstr>Multivariate Gaussian distribution</vt:lpstr>
      <vt:lpstr>Univariate Normal Distribution</vt:lpstr>
      <vt:lpstr>Multivariate Normal Distribution</vt:lpstr>
      <vt:lpstr>Random Sample and Statistics</vt:lpstr>
      <vt:lpstr>Statistic</vt:lpstr>
      <vt:lpstr>Empirical Cumulative Distribution Function</vt:lpstr>
      <vt:lpstr>Example</vt:lpstr>
      <vt:lpstr>Measures of Central Tendency (Mean)</vt:lpstr>
      <vt:lpstr>Measures of Central Tendency (Median) </vt:lpstr>
      <vt:lpstr>Example</vt:lpstr>
      <vt:lpstr>Measures of Dispersion (Range)</vt:lpstr>
      <vt:lpstr>Measures of Dispersion (Inter-Quartile Range)</vt:lpstr>
      <vt:lpstr>Measures of Dispersion  (Variance and Standard Deviation)</vt:lpstr>
      <vt:lpstr>Measures of Dispersion  (Variance and Standard Deviation)</vt:lpstr>
      <vt:lpstr>EDA and Visualization</vt:lpstr>
      <vt:lpstr>Slide 46</vt:lpstr>
      <vt:lpstr>Slide 47</vt:lpstr>
      <vt:lpstr>Exploratory Data Analysis (EDA)</vt:lpstr>
      <vt:lpstr>Summary Statistics</vt:lpstr>
      <vt:lpstr>Single Variable Visualization</vt:lpstr>
      <vt:lpstr>Issues with Histograms</vt:lpstr>
      <vt:lpstr>Slide 52</vt:lpstr>
      <vt:lpstr>Smoothed Histograms - Density Estimates</vt:lpstr>
      <vt:lpstr>Slide 54</vt:lpstr>
      <vt:lpstr>Boxplots</vt:lpstr>
      <vt:lpstr>Time Series</vt:lpstr>
      <vt:lpstr>Spatial Data</vt:lpstr>
      <vt:lpstr>Spatio-temporal data</vt:lpstr>
      <vt:lpstr>Spatial data: choropleth Maps</vt:lpstr>
      <vt:lpstr>Two Continuous Variables</vt:lpstr>
      <vt:lpstr>2D Scatterplots</vt:lpstr>
      <vt:lpstr>Scatter Plot: No apparent relationship</vt:lpstr>
      <vt:lpstr>Scatter Plot: Linear relationship</vt:lpstr>
      <vt:lpstr>Scatter Plot: Quadratic relationship</vt:lpstr>
      <vt:lpstr>Scatter plot: Homoscedastic </vt:lpstr>
      <vt:lpstr>Scatter plot: Heteroscedastic </vt:lpstr>
      <vt:lpstr>Two variables - continuous</vt:lpstr>
      <vt:lpstr>Two variables - continuous</vt:lpstr>
      <vt:lpstr>Two Variables - one categorical</vt:lpstr>
      <vt:lpstr>Barcharts and Spineplots</vt:lpstr>
      <vt:lpstr>More than two variables</vt:lpstr>
      <vt:lpstr>Slide 72</vt:lpstr>
      <vt:lpstr>Networks and Graphs</vt:lpstr>
      <vt:lpstr>Network Visualization</vt:lpstr>
      <vt:lpstr>What’s missing?</vt:lpstr>
      <vt:lpstr>Dimension Reduction</vt:lpstr>
      <vt:lpstr>Fisher’s IRIS data</vt:lpstr>
      <vt:lpstr>Iris Data: http://archive.ics.uci.edu/ml/datasets/Iris</vt:lpstr>
      <vt:lpstr>Slide 79</vt:lpstr>
      <vt:lpstr>Slide 80</vt:lpstr>
      <vt:lpstr>Slide 81</vt:lpstr>
      <vt:lpstr>Homework 1 (Due Jan. 27th) </vt:lpstr>
    </vt:vector>
  </TitlesOfParts>
  <Company>GraphSQL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101</dc:title>
  <dc:creator>Ruoming Jin</dc:creator>
  <cp:lastModifiedBy>template</cp:lastModifiedBy>
  <cp:revision>38</cp:revision>
  <dcterms:created xsi:type="dcterms:W3CDTF">2014-01-13T01:35:05Z</dcterms:created>
  <dcterms:modified xsi:type="dcterms:W3CDTF">2014-01-13T21:36:15Z</dcterms:modified>
</cp:coreProperties>
</file>